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56" r:id="rId2"/>
    <p:sldId id="320" r:id="rId3"/>
    <p:sldId id="465" r:id="rId4"/>
    <p:sldId id="313" r:id="rId5"/>
    <p:sldId id="350" r:id="rId6"/>
    <p:sldId id="323" r:id="rId7"/>
    <p:sldId id="315" r:id="rId8"/>
    <p:sldId id="316" r:id="rId9"/>
    <p:sldId id="318" r:id="rId10"/>
    <p:sldId id="261" r:id="rId11"/>
    <p:sldId id="452" r:id="rId12"/>
    <p:sldId id="457" r:id="rId13"/>
    <p:sldId id="459" r:id="rId14"/>
    <p:sldId id="349" r:id="rId15"/>
    <p:sldId id="456" r:id="rId16"/>
    <p:sldId id="455" r:id="rId17"/>
    <p:sldId id="460" r:id="rId18"/>
    <p:sldId id="342" r:id="rId19"/>
    <p:sldId id="328" r:id="rId20"/>
    <p:sldId id="284" r:id="rId21"/>
    <p:sldId id="458" r:id="rId22"/>
    <p:sldId id="338" r:id="rId23"/>
    <p:sldId id="333" r:id="rId24"/>
    <p:sldId id="334" r:id="rId25"/>
    <p:sldId id="273" r:id="rId26"/>
    <p:sldId id="463" r:id="rId27"/>
    <p:sldId id="467" r:id="rId28"/>
    <p:sldId id="468" r:id="rId29"/>
    <p:sldId id="329" r:id="rId30"/>
    <p:sldId id="304" r:id="rId31"/>
    <p:sldId id="282" r:id="rId32"/>
    <p:sldId id="258" r:id="rId33"/>
    <p:sldId id="298" r:id="rId34"/>
    <p:sldId id="297" r:id="rId35"/>
    <p:sldId id="301" r:id="rId36"/>
    <p:sldId id="324" r:id="rId37"/>
    <p:sldId id="302" r:id="rId38"/>
    <p:sldId id="296" r:id="rId39"/>
    <p:sldId id="292" r:id="rId40"/>
    <p:sldId id="306" r:id="rId41"/>
    <p:sldId id="453" r:id="rId42"/>
    <p:sldId id="346" r:id="rId43"/>
    <p:sldId id="343" r:id="rId44"/>
    <p:sldId id="470" r:id="rId45"/>
    <p:sldId id="344" r:id="rId46"/>
    <p:sldId id="461" r:id="rId47"/>
    <p:sldId id="464" r:id="rId48"/>
    <p:sldId id="347" r:id="rId49"/>
    <p:sldId id="462" r:id="rId50"/>
    <p:sldId id="348" r:id="rId51"/>
    <p:sldId id="311"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000099"/>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56" autoAdjust="0"/>
    <p:restoredTop sz="93013"/>
  </p:normalViewPr>
  <p:slideViewPr>
    <p:cSldViewPr snapToGrid="0">
      <p:cViewPr varScale="1">
        <p:scale>
          <a:sx n="138" d="100"/>
          <a:sy n="138" d="100"/>
        </p:scale>
        <p:origin x="1768"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54" d="100"/>
        <a:sy n="15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5E52DA-E20D-2E44-8C22-2474D94E45C9}" type="datetimeFigureOut">
              <a:rPr lang="en-US" smtClean="0"/>
              <a:t>8/10/19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4A040-337C-BB43-8D52-0261CFC8699D}" type="slidenum">
              <a:rPr lang="en-US" smtClean="0"/>
              <a:t>‹#›</a:t>
            </a:fld>
            <a:endParaRPr lang="en-US"/>
          </a:p>
        </p:txBody>
      </p:sp>
    </p:spTree>
    <p:extLst>
      <p:ext uri="{BB962C8B-B14F-4D97-AF65-F5344CB8AC3E}">
        <p14:creationId xmlns:p14="http://schemas.microsoft.com/office/powerpoint/2010/main" val="241441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74A040-337C-BB43-8D52-0261CFC8699D}" type="slidenum">
              <a:rPr lang="en-US" smtClean="0"/>
              <a:t>1</a:t>
            </a:fld>
            <a:endParaRPr lang="en-US"/>
          </a:p>
        </p:txBody>
      </p:sp>
    </p:spTree>
    <p:extLst>
      <p:ext uri="{BB962C8B-B14F-4D97-AF65-F5344CB8AC3E}">
        <p14:creationId xmlns:p14="http://schemas.microsoft.com/office/powerpoint/2010/main" val="2651676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12</a:t>
            </a:fld>
            <a:endParaRPr lang="en-US"/>
          </a:p>
        </p:txBody>
      </p:sp>
    </p:spTree>
    <p:extLst>
      <p:ext uri="{BB962C8B-B14F-4D97-AF65-F5344CB8AC3E}">
        <p14:creationId xmlns:p14="http://schemas.microsoft.com/office/powerpoint/2010/main" val="417957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13</a:t>
            </a:fld>
            <a:endParaRPr lang="en-US"/>
          </a:p>
        </p:txBody>
      </p:sp>
    </p:spTree>
    <p:extLst>
      <p:ext uri="{BB962C8B-B14F-4D97-AF65-F5344CB8AC3E}">
        <p14:creationId xmlns:p14="http://schemas.microsoft.com/office/powerpoint/2010/main" val="4139890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14</a:t>
            </a:fld>
            <a:endParaRPr lang="en-US"/>
          </a:p>
        </p:txBody>
      </p:sp>
    </p:spTree>
    <p:extLst>
      <p:ext uri="{BB962C8B-B14F-4D97-AF65-F5344CB8AC3E}">
        <p14:creationId xmlns:p14="http://schemas.microsoft.com/office/powerpoint/2010/main" val="2160970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15</a:t>
            </a:fld>
            <a:endParaRPr lang="en-US"/>
          </a:p>
        </p:txBody>
      </p:sp>
    </p:spTree>
    <p:extLst>
      <p:ext uri="{BB962C8B-B14F-4D97-AF65-F5344CB8AC3E}">
        <p14:creationId xmlns:p14="http://schemas.microsoft.com/office/powerpoint/2010/main" val="1531504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16</a:t>
            </a:fld>
            <a:endParaRPr lang="en-US"/>
          </a:p>
        </p:txBody>
      </p:sp>
    </p:spTree>
    <p:extLst>
      <p:ext uri="{BB962C8B-B14F-4D97-AF65-F5344CB8AC3E}">
        <p14:creationId xmlns:p14="http://schemas.microsoft.com/office/powerpoint/2010/main" val="277053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17</a:t>
            </a:fld>
            <a:endParaRPr lang="en-US"/>
          </a:p>
        </p:txBody>
      </p:sp>
    </p:spTree>
    <p:extLst>
      <p:ext uri="{BB962C8B-B14F-4D97-AF65-F5344CB8AC3E}">
        <p14:creationId xmlns:p14="http://schemas.microsoft.com/office/powerpoint/2010/main" val="3261687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18</a:t>
            </a:fld>
            <a:endParaRPr lang="en-US"/>
          </a:p>
        </p:txBody>
      </p:sp>
    </p:spTree>
    <p:extLst>
      <p:ext uri="{BB962C8B-B14F-4D97-AF65-F5344CB8AC3E}">
        <p14:creationId xmlns:p14="http://schemas.microsoft.com/office/powerpoint/2010/main" val="586987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20</a:t>
            </a:fld>
            <a:endParaRPr lang="en-US"/>
          </a:p>
        </p:txBody>
      </p:sp>
    </p:spTree>
    <p:extLst>
      <p:ext uri="{BB962C8B-B14F-4D97-AF65-F5344CB8AC3E}">
        <p14:creationId xmlns:p14="http://schemas.microsoft.com/office/powerpoint/2010/main" val="428733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21</a:t>
            </a:fld>
            <a:endParaRPr lang="en-US"/>
          </a:p>
        </p:txBody>
      </p:sp>
    </p:spTree>
    <p:extLst>
      <p:ext uri="{BB962C8B-B14F-4D97-AF65-F5344CB8AC3E}">
        <p14:creationId xmlns:p14="http://schemas.microsoft.com/office/powerpoint/2010/main" val="1592498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23</a:t>
            </a:fld>
            <a:endParaRPr lang="en-US"/>
          </a:p>
        </p:txBody>
      </p:sp>
    </p:spTree>
    <p:extLst>
      <p:ext uri="{BB962C8B-B14F-4D97-AF65-F5344CB8AC3E}">
        <p14:creationId xmlns:p14="http://schemas.microsoft.com/office/powerpoint/2010/main" val="210729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4</a:t>
            </a:fld>
            <a:endParaRPr lang="en-US"/>
          </a:p>
        </p:txBody>
      </p:sp>
    </p:spTree>
    <p:extLst>
      <p:ext uri="{BB962C8B-B14F-4D97-AF65-F5344CB8AC3E}">
        <p14:creationId xmlns:p14="http://schemas.microsoft.com/office/powerpoint/2010/main" val="1215905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24</a:t>
            </a:fld>
            <a:endParaRPr lang="en-US"/>
          </a:p>
        </p:txBody>
      </p:sp>
    </p:spTree>
    <p:extLst>
      <p:ext uri="{BB962C8B-B14F-4D97-AF65-F5344CB8AC3E}">
        <p14:creationId xmlns:p14="http://schemas.microsoft.com/office/powerpoint/2010/main" val="1668233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25</a:t>
            </a:fld>
            <a:endParaRPr lang="en-US"/>
          </a:p>
        </p:txBody>
      </p:sp>
    </p:spTree>
    <p:extLst>
      <p:ext uri="{BB962C8B-B14F-4D97-AF65-F5344CB8AC3E}">
        <p14:creationId xmlns:p14="http://schemas.microsoft.com/office/powerpoint/2010/main" val="1576096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26</a:t>
            </a:fld>
            <a:endParaRPr lang="en-US"/>
          </a:p>
        </p:txBody>
      </p:sp>
    </p:spTree>
    <p:extLst>
      <p:ext uri="{BB962C8B-B14F-4D97-AF65-F5344CB8AC3E}">
        <p14:creationId xmlns:p14="http://schemas.microsoft.com/office/powerpoint/2010/main" val="3684557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29</a:t>
            </a:fld>
            <a:endParaRPr lang="en-US"/>
          </a:p>
        </p:txBody>
      </p:sp>
    </p:spTree>
    <p:extLst>
      <p:ext uri="{BB962C8B-B14F-4D97-AF65-F5344CB8AC3E}">
        <p14:creationId xmlns:p14="http://schemas.microsoft.com/office/powerpoint/2010/main" val="1566466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30</a:t>
            </a:fld>
            <a:endParaRPr lang="en-US"/>
          </a:p>
        </p:txBody>
      </p:sp>
    </p:spTree>
    <p:extLst>
      <p:ext uri="{BB962C8B-B14F-4D97-AF65-F5344CB8AC3E}">
        <p14:creationId xmlns:p14="http://schemas.microsoft.com/office/powerpoint/2010/main" val="185168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31</a:t>
            </a:fld>
            <a:endParaRPr lang="en-US"/>
          </a:p>
        </p:txBody>
      </p:sp>
    </p:spTree>
    <p:extLst>
      <p:ext uri="{BB962C8B-B14F-4D97-AF65-F5344CB8AC3E}">
        <p14:creationId xmlns:p14="http://schemas.microsoft.com/office/powerpoint/2010/main" val="1943795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33</a:t>
            </a:fld>
            <a:endParaRPr lang="en-US"/>
          </a:p>
        </p:txBody>
      </p:sp>
    </p:spTree>
    <p:extLst>
      <p:ext uri="{BB962C8B-B14F-4D97-AF65-F5344CB8AC3E}">
        <p14:creationId xmlns:p14="http://schemas.microsoft.com/office/powerpoint/2010/main" val="698725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34</a:t>
            </a:fld>
            <a:endParaRPr lang="en-US"/>
          </a:p>
        </p:txBody>
      </p:sp>
    </p:spTree>
    <p:extLst>
      <p:ext uri="{BB962C8B-B14F-4D97-AF65-F5344CB8AC3E}">
        <p14:creationId xmlns:p14="http://schemas.microsoft.com/office/powerpoint/2010/main" val="564674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35</a:t>
            </a:fld>
            <a:endParaRPr lang="en-US"/>
          </a:p>
        </p:txBody>
      </p:sp>
    </p:spTree>
    <p:extLst>
      <p:ext uri="{BB962C8B-B14F-4D97-AF65-F5344CB8AC3E}">
        <p14:creationId xmlns:p14="http://schemas.microsoft.com/office/powerpoint/2010/main" val="5127624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36</a:t>
            </a:fld>
            <a:endParaRPr lang="en-US"/>
          </a:p>
        </p:txBody>
      </p:sp>
    </p:spTree>
    <p:extLst>
      <p:ext uri="{BB962C8B-B14F-4D97-AF65-F5344CB8AC3E}">
        <p14:creationId xmlns:p14="http://schemas.microsoft.com/office/powerpoint/2010/main" val="1661992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5</a:t>
            </a:fld>
            <a:endParaRPr lang="en-US"/>
          </a:p>
        </p:txBody>
      </p:sp>
    </p:spTree>
    <p:extLst>
      <p:ext uri="{BB962C8B-B14F-4D97-AF65-F5344CB8AC3E}">
        <p14:creationId xmlns:p14="http://schemas.microsoft.com/office/powerpoint/2010/main" val="36742176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37</a:t>
            </a:fld>
            <a:endParaRPr lang="en-US"/>
          </a:p>
        </p:txBody>
      </p:sp>
    </p:spTree>
    <p:extLst>
      <p:ext uri="{BB962C8B-B14F-4D97-AF65-F5344CB8AC3E}">
        <p14:creationId xmlns:p14="http://schemas.microsoft.com/office/powerpoint/2010/main" val="253818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38</a:t>
            </a:fld>
            <a:endParaRPr lang="en-US"/>
          </a:p>
        </p:txBody>
      </p:sp>
    </p:spTree>
    <p:extLst>
      <p:ext uri="{BB962C8B-B14F-4D97-AF65-F5344CB8AC3E}">
        <p14:creationId xmlns:p14="http://schemas.microsoft.com/office/powerpoint/2010/main" val="1845663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40</a:t>
            </a:fld>
            <a:endParaRPr lang="en-US"/>
          </a:p>
        </p:txBody>
      </p:sp>
    </p:spTree>
    <p:extLst>
      <p:ext uri="{BB962C8B-B14F-4D97-AF65-F5344CB8AC3E}">
        <p14:creationId xmlns:p14="http://schemas.microsoft.com/office/powerpoint/2010/main" val="17629499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45</a:t>
            </a:fld>
            <a:endParaRPr lang="en-US"/>
          </a:p>
        </p:txBody>
      </p:sp>
    </p:spTree>
    <p:extLst>
      <p:ext uri="{BB962C8B-B14F-4D97-AF65-F5344CB8AC3E}">
        <p14:creationId xmlns:p14="http://schemas.microsoft.com/office/powerpoint/2010/main" val="970884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46</a:t>
            </a:fld>
            <a:endParaRPr lang="en-US"/>
          </a:p>
        </p:txBody>
      </p:sp>
    </p:spTree>
    <p:extLst>
      <p:ext uri="{BB962C8B-B14F-4D97-AF65-F5344CB8AC3E}">
        <p14:creationId xmlns:p14="http://schemas.microsoft.com/office/powerpoint/2010/main" val="27072344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47</a:t>
            </a:fld>
            <a:endParaRPr lang="en-US"/>
          </a:p>
        </p:txBody>
      </p:sp>
    </p:spTree>
    <p:extLst>
      <p:ext uri="{BB962C8B-B14F-4D97-AF65-F5344CB8AC3E}">
        <p14:creationId xmlns:p14="http://schemas.microsoft.com/office/powerpoint/2010/main" val="1474396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48</a:t>
            </a:fld>
            <a:endParaRPr lang="en-US"/>
          </a:p>
        </p:txBody>
      </p:sp>
    </p:spTree>
    <p:extLst>
      <p:ext uri="{BB962C8B-B14F-4D97-AF65-F5344CB8AC3E}">
        <p14:creationId xmlns:p14="http://schemas.microsoft.com/office/powerpoint/2010/main" val="12402328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49</a:t>
            </a:fld>
            <a:endParaRPr lang="en-US"/>
          </a:p>
        </p:txBody>
      </p:sp>
    </p:spTree>
    <p:extLst>
      <p:ext uri="{BB962C8B-B14F-4D97-AF65-F5344CB8AC3E}">
        <p14:creationId xmlns:p14="http://schemas.microsoft.com/office/powerpoint/2010/main" val="33289982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50</a:t>
            </a:fld>
            <a:endParaRPr lang="en-US"/>
          </a:p>
        </p:txBody>
      </p:sp>
    </p:spTree>
    <p:extLst>
      <p:ext uri="{BB962C8B-B14F-4D97-AF65-F5344CB8AC3E}">
        <p14:creationId xmlns:p14="http://schemas.microsoft.com/office/powerpoint/2010/main" val="401307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6</a:t>
            </a:fld>
            <a:endParaRPr lang="en-US"/>
          </a:p>
        </p:txBody>
      </p:sp>
    </p:spTree>
    <p:extLst>
      <p:ext uri="{BB962C8B-B14F-4D97-AF65-F5344CB8AC3E}">
        <p14:creationId xmlns:p14="http://schemas.microsoft.com/office/powerpoint/2010/main" val="1219912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7</a:t>
            </a:fld>
            <a:endParaRPr lang="en-US"/>
          </a:p>
        </p:txBody>
      </p:sp>
    </p:spTree>
    <p:extLst>
      <p:ext uri="{BB962C8B-B14F-4D97-AF65-F5344CB8AC3E}">
        <p14:creationId xmlns:p14="http://schemas.microsoft.com/office/powerpoint/2010/main" val="535035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8</a:t>
            </a:fld>
            <a:endParaRPr lang="en-US"/>
          </a:p>
        </p:txBody>
      </p:sp>
    </p:spTree>
    <p:extLst>
      <p:ext uri="{BB962C8B-B14F-4D97-AF65-F5344CB8AC3E}">
        <p14:creationId xmlns:p14="http://schemas.microsoft.com/office/powerpoint/2010/main" val="1539932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4A040-337C-BB43-8D52-0261CFC8699D}" type="slidenum">
              <a:rPr lang="en-US" smtClean="0"/>
              <a:t>9</a:t>
            </a:fld>
            <a:endParaRPr lang="en-US"/>
          </a:p>
        </p:txBody>
      </p:sp>
    </p:spTree>
    <p:extLst>
      <p:ext uri="{BB962C8B-B14F-4D97-AF65-F5344CB8AC3E}">
        <p14:creationId xmlns:p14="http://schemas.microsoft.com/office/powerpoint/2010/main" val="986897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74A040-337C-BB43-8D52-0261CFC8699D}" type="slidenum">
              <a:rPr lang="en-US" smtClean="0"/>
              <a:t>10</a:t>
            </a:fld>
            <a:endParaRPr lang="en-US"/>
          </a:p>
        </p:txBody>
      </p:sp>
    </p:spTree>
    <p:extLst>
      <p:ext uri="{BB962C8B-B14F-4D97-AF65-F5344CB8AC3E}">
        <p14:creationId xmlns:p14="http://schemas.microsoft.com/office/powerpoint/2010/main" val="2224750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6775F6-7A4E-4874-90B7-4882A39B9473}" type="slidenum">
              <a:rPr lang="en-US" smtClean="0"/>
              <a:t>11</a:t>
            </a:fld>
            <a:endParaRPr lang="en-US"/>
          </a:p>
        </p:txBody>
      </p:sp>
    </p:spTree>
    <p:extLst>
      <p:ext uri="{BB962C8B-B14F-4D97-AF65-F5344CB8AC3E}">
        <p14:creationId xmlns:p14="http://schemas.microsoft.com/office/powerpoint/2010/main" val="686685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363EE7-DD99-44D5-B0D9-56AA453F1D62}" type="datetimeFigureOut">
              <a:rPr lang="en-US" smtClean="0"/>
              <a:t>8/10/19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E08BD6-F7FD-4D22-BC55-12918770432D}" type="slidenum">
              <a:rPr lang="en-US" smtClean="0"/>
              <a:t>‹#›</a:t>
            </a:fld>
            <a:endParaRPr lang="en-US"/>
          </a:p>
        </p:txBody>
      </p:sp>
    </p:spTree>
    <p:extLst>
      <p:ext uri="{BB962C8B-B14F-4D97-AF65-F5344CB8AC3E}">
        <p14:creationId xmlns:p14="http://schemas.microsoft.com/office/powerpoint/2010/main" val="1434503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363EE7-DD99-44D5-B0D9-56AA453F1D62}" type="datetimeFigureOut">
              <a:rPr lang="en-US" smtClean="0"/>
              <a:t>8/10/19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E08BD6-F7FD-4D22-BC55-12918770432D}" type="slidenum">
              <a:rPr lang="en-US" smtClean="0"/>
              <a:t>‹#›</a:t>
            </a:fld>
            <a:endParaRPr lang="en-US"/>
          </a:p>
        </p:txBody>
      </p:sp>
    </p:spTree>
    <p:extLst>
      <p:ext uri="{BB962C8B-B14F-4D97-AF65-F5344CB8AC3E}">
        <p14:creationId xmlns:p14="http://schemas.microsoft.com/office/powerpoint/2010/main" val="2461556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363EE7-DD99-44D5-B0D9-56AA453F1D62}" type="datetimeFigureOut">
              <a:rPr lang="en-US" smtClean="0"/>
              <a:t>8/10/19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E08BD6-F7FD-4D22-BC55-12918770432D}" type="slidenum">
              <a:rPr lang="en-US" smtClean="0"/>
              <a:t>‹#›</a:t>
            </a:fld>
            <a:endParaRPr lang="en-US"/>
          </a:p>
        </p:txBody>
      </p:sp>
    </p:spTree>
    <p:extLst>
      <p:ext uri="{BB962C8B-B14F-4D97-AF65-F5344CB8AC3E}">
        <p14:creationId xmlns:p14="http://schemas.microsoft.com/office/powerpoint/2010/main" val="1289022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363EE7-DD99-44D5-B0D9-56AA453F1D62}" type="datetimeFigureOut">
              <a:rPr lang="en-US" smtClean="0"/>
              <a:t>8/10/19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E08BD6-F7FD-4D22-BC55-12918770432D}" type="slidenum">
              <a:rPr lang="en-US" smtClean="0"/>
              <a:t>‹#›</a:t>
            </a:fld>
            <a:endParaRPr lang="en-US"/>
          </a:p>
        </p:txBody>
      </p:sp>
    </p:spTree>
    <p:extLst>
      <p:ext uri="{BB962C8B-B14F-4D97-AF65-F5344CB8AC3E}">
        <p14:creationId xmlns:p14="http://schemas.microsoft.com/office/powerpoint/2010/main" val="572581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363EE7-DD99-44D5-B0D9-56AA453F1D62}" type="datetimeFigureOut">
              <a:rPr lang="en-US" smtClean="0"/>
              <a:t>8/10/19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E08BD6-F7FD-4D22-BC55-12918770432D}" type="slidenum">
              <a:rPr lang="en-US" smtClean="0"/>
              <a:t>‹#›</a:t>
            </a:fld>
            <a:endParaRPr lang="en-US"/>
          </a:p>
        </p:txBody>
      </p:sp>
    </p:spTree>
    <p:extLst>
      <p:ext uri="{BB962C8B-B14F-4D97-AF65-F5344CB8AC3E}">
        <p14:creationId xmlns:p14="http://schemas.microsoft.com/office/powerpoint/2010/main" val="544826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363EE7-DD99-44D5-B0D9-56AA453F1D62}" type="datetimeFigureOut">
              <a:rPr lang="en-US" smtClean="0"/>
              <a:t>8/10/19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E08BD6-F7FD-4D22-BC55-12918770432D}" type="slidenum">
              <a:rPr lang="en-US" smtClean="0"/>
              <a:t>‹#›</a:t>
            </a:fld>
            <a:endParaRPr lang="en-US"/>
          </a:p>
        </p:txBody>
      </p:sp>
    </p:spTree>
    <p:extLst>
      <p:ext uri="{BB962C8B-B14F-4D97-AF65-F5344CB8AC3E}">
        <p14:creationId xmlns:p14="http://schemas.microsoft.com/office/powerpoint/2010/main" val="2538053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363EE7-DD99-44D5-B0D9-56AA453F1D62}" type="datetimeFigureOut">
              <a:rPr lang="en-US" smtClean="0"/>
              <a:t>8/10/19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E08BD6-F7FD-4D22-BC55-12918770432D}" type="slidenum">
              <a:rPr lang="en-US" smtClean="0"/>
              <a:t>‹#›</a:t>
            </a:fld>
            <a:endParaRPr lang="en-US"/>
          </a:p>
        </p:txBody>
      </p:sp>
    </p:spTree>
    <p:extLst>
      <p:ext uri="{BB962C8B-B14F-4D97-AF65-F5344CB8AC3E}">
        <p14:creationId xmlns:p14="http://schemas.microsoft.com/office/powerpoint/2010/main" val="1211695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363EE7-DD99-44D5-B0D9-56AA453F1D62}" type="datetimeFigureOut">
              <a:rPr lang="en-US" smtClean="0"/>
              <a:t>8/10/19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E08BD6-F7FD-4D22-BC55-12918770432D}" type="slidenum">
              <a:rPr lang="en-US" smtClean="0"/>
              <a:t>‹#›</a:t>
            </a:fld>
            <a:endParaRPr lang="en-US"/>
          </a:p>
        </p:txBody>
      </p:sp>
    </p:spTree>
    <p:extLst>
      <p:ext uri="{BB962C8B-B14F-4D97-AF65-F5344CB8AC3E}">
        <p14:creationId xmlns:p14="http://schemas.microsoft.com/office/powerpoint/2010/main" val="1816643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363EE7-DD99-44D5-B0D9-56AA453F1D62}" type="datetimeFigureOut">
              <a:rPr lang="en-US" smtClean="0"/>
              <a:t>8/10/19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E08BD6-F7FD-4D22-BC55-12918770432D}" type="slidenum">
              <a:rPr lang="en-US" smtClean="0"/>
              <a:t>‹#›</a:t>
            </a:fld>
            <a:endParaRPr lang="en-US"/>
          </a:p>
        </p:txBody>
      </p:sp>
    </p:spTree>
    <p:extLst>
      <p:ext uri="{BB962C8B-B14F-4D97-AF65-F5344CB8AC3E}">
        <p14:creationId xmlns:p14="http://schemas.microsoft.com/office/powerpoint/2010/main" val="3223159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363EE7-DD99-44D5-B0D9-56AA453F1D62}" type="datetimeFigureOut">
              <a:rPr lang="en-US" smtClean="0"/>
              <a:t>8/10/19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E08BD6-F7FD-4D22-BC55-12918770432D}" type="slidenum">
              <a:rPr lang="en-US" smtClean="0"/>
              <a:t>‹#›</a:t>
            </a:fld>
            <a:endParaRPr lang="en-US"/>
          </a:p>
        </p:txBody>
      </p:sp>
    </p:spTree>
    <p:extLst>
      <p:ext uri="{BB962C8B-B14F-4D97-AF65-F5344CB8AC3E}">
        <p14:creationId xmlns:p14="http://schemas.microsoft.com/office/powerpoint/2010/main" val="2032650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363EE7-DD99-44D5-B0D9-56AA453F1D62}" type="datetimeFigureOut">
              <a:rPr lang="en-US" smtClean="0"/>
              <a:t>8/10/19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E08BD6-F7FD-4D22-BC55-12918770432D}" type="slidenum">
              <a:rPr lang="en-US" smtClean="0"/>
              <a:t>‹#›</a:t>
            </a:fld>
            <a:endParaRPr lang="en-US"/>
          </a:p>
        </p:txBody>
      </p:sp>
    </p:spTree>
    <p:extLst>
      <p:ext uri="{BB962C8B-B14F-4D97-AF65-F5344CB8AC3E}">
        <p14:creationId xmlns:p14="http://schemas.microsoft.com/office/powerpoint/2010/main" val="3367225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363EE7-DD99-44D5-B0D9-56AA453F1D62}" type="datetimeFigureOut">
              <a:rPr lang="en-US" smtClean="0"/>
              <a:t>8/10/19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E08BD6-F7FD-4D22-BC55-12918770432D}" type="slidenum">
              <a:rPr lang="en-US" smtClean="0"/>
              <a:t>‹#›</a:t>
            </a:fld>
            <a:endParaRPr lang="en-US"/>
          </a:p>
        </p:txBody>
      </p:sp>
    </p:spTree>
    <p:extLst>
      <p:ext uri="{BB962C8B-B14F-4D97-AF65-F5344CB8AC3E}">
        <p14:creationId xmlns:p14="http://schemas.microsoft.com/office/powerpoint/2010/main" val="22151896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5.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uiltexas.org/music/marching-band"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www.uiltexas.org/music"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uilmusicregion26.com/"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www.uiltexas.org/music/marching-band-safety-training"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uiltexas.org/"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www.uilmusicregion26.co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605636"/>
            <a:ext cx="9144000" cy="1781538"/>
          </a:xfrm>
          <a:solidFill>
            <a:srgbClr val="000099"/>
          </a:solidFill>
        </p:spPr>
        <p:txBody>
          <a:bodyPr>
            <a:noAutofit/>
          </a:bodyPr>
          <a:lstStyle/>
          <a:p>
            <a:r>
              <a:rPr lang="en-US" sz="7200" b="1" i="1" dirty="0">
                <a:solidFill>
                  <a:schemeClr val="bg1"/>
                </a:solidFill>
                <a:latin typeface="+mn-lt"/>
              </a:rPr>
              <a:t>Region 26 UIL Updates</a:t>
            </a:r>
            <a:br>
              <a:rPr lang="en-US" sz="7200" b="1" i="1" dirty="0">
                <a:solidFill>
                  <a:schemeClr val="bg1"/>
                </a:solidFill>
                <a:latin typeface="+mn-lt"/>
              </a:rPr>
            </a:br>
            <a:r>
              <a:rPr lang="en-US" sz="5400" b="1" i="1" dirty="0">
                <a:solidFill>
                  <a:schemeClr val="bg1"/>
                </a:solidFill>
                <a:latin typeface="+mn-lt"/>
              </a:rPr>
              <a:t>2019-20</a:t>
            </a:r>
          </a:p>
        </p:txBody>
      </p:sp>
      <p:pic>
        <p:nvPicPr>
          <p:cNvPr id="1026" name="Picture 2" descr="uil_texas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2776" y="819848"/>
            <a:ext cx="1728250" cy="1332728"/>
          </a:xfrm>
          <a:prstGeom prst="rect">
            <a:avLst/>
          </a:prstGeom>
          <a:solidFill>
            <a:schemeClr val="bg1"/>
          </a:solidFill>
          <a:ln>
            <a:solidFill>
              <a:srgbClr val="000099"/>
            </a:solidFill>
          </a:ln>
        </p:spPr>
      </p:pic>
    </p:spTree>
    <p:extLst>
      <p:ext uri="{BB962C8B-B14F-4D97-AF65-F5344CB8AC3E}">
        <p14:creationId xmlns:p14="http://schemas.microsoft.com/office/powerpoint/2010/main" val="4107243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394460"/>
            <a:ext cx="9063990" cy="861423"/>
          </a:xfrm>
        </p:spPr>
        <p:txBody>
          <a:bodyPr>
            <a:normAutofit fontScale="90000"/>
          </a:bodyPr>
          <a:lstStyle/>
          <a:p>
            <a:r>
              <a:rPr lang="en-US" sz="5400" b="1" i="1" dirty="0">
                <a:solidFill>
                  <a:srgbClr val="C00000"/>
                </a:solidFill>
                <a:latin typeface="+mn-lt"/>
              </a:rPr>
              <a:t>Curricular Status of Concert &amp; Sight-reading</a:t>
            </a:r>
            <a:endParaRPr lang="en-US" sz="3600" b="1" i="1" dirty="0">
              <a:solidFill>
                <a:srgbClr val="C00000"/>
              </a:solidFill>
              <a:latin typeface="+mn-lt"/>
            </a:endParaRPr>
          </a:p>
        </p:txBody>
      </p:sp>
      <p:sp>
        <p:nvSpPr>
          <p:cNvPr id="3" name="Subtitle 2"/>
          <p:cNvSpPr>
            <a:spLocks noGrp="1"/>
          </p:cNvSpPr>
          <p:nvPr>
            <p:ph type="subTitle" idx="1"/>
          </p:nvPr>
        </p:nvSpPr>
        <p:spPr>
          <a:xfrm>
            <a:off x="0" y="2544379"/>
            <a:ext cx="9144000" cy="3695105"/>
          </a:xfrm>
        </p:spPr>
        <p:txBody>
          <a:bodyPr>
            <a:normAutofit fontScale="92500" lnSpcReduction="10000"/>
          </a:bodyPr>
          <a:lstStyle/>
          <a:p>
            <a:pPr algn="l"/>
            <a:r>
              <a:rPr lang="en-US" sz="2800" dirty="0">
                <a:solidFill>
                  <a:srgbClr val="000099"/>
                </a:solidFill>
              </a:rPr>
              <a:t>Remember that we refer to </a:t>
            </a:r>
            <a:r>
              <a:rPr lang="en-US" sz="2800" b="1" dirty="0">
                <a:solidFill>
                  <a:srgbClr val="000099"/>
                </a:solidFill>
              </a:rPr>
              <a:t>Concert and Sight-reading </a:t>
            </a:r>
            <a:r>
              <a:rPr lang="en-US" sz="2800" dirty="0">
                <a:solidFill>
                  <a:srgbClr val="000099"/>
                </a:solidFill>
              </a:rPr>
              <a:t>as </a:t>
            </a:r>
            <a:r>
              <a:rPr lang="en-US" sz="2800" b="1" dirty="0">
                <a:solidFill>
                  <a:srgbClr val="000099"/>
                </a:solidFill>
              </a:rPr>
              <a:t>EVALUATIONS</a:t>
            </a:r>
            <a:r>
              <a:rPr lang="en-US" sz="2800" dirty="0">
                <a:solidFill>
                  <a:srgbClr val="000099"/>
                </a:solidFill>
              </a:rPr>
              <a:t>!!! </a:t>
            </a:r>
          </a:p>
          <a:p>
            <a:pPr algn="l"/>
            <a:endParaRPr lang="en-US" sz="900" dirty="0">
              <a:solidFill>
                <a:srgbClr val="000099"/>
              </a:solidFill>
            </a:endParaRPr>
          </a:p>
          <a:p>
            <a:pPr algn="l"/>
            <a:r>
              <a:rPr lang="en-US" sz="2800" dirty="0">
                <a:solidFill>
                  <a:srgbClr val="000099"/>
                </a:solidFill>
              </a:rPr>
              <a:t>As of May 1, per Commissioner’s Rules </a:t>
            </a:r>
            <a:r>
              <a:rPr lang="en-US" sz="2800" b="1" dirty="0">
                <a:solidFill>
                  <a:srgbClr val="000099"/>
                </a:solidFill>
              </a:rPr>
              <a:t>§76.1001</a:t>
            </a:r>
            <a:r>
              <a:rPr lang="en-US" sz="2800" dirty="0">
                <a:solidFill>
                  <a:srgbClr val="000099"/>
                </a:solidFill>
              </a:rPr>
              <a:t>,  districts may </a:t>
            </a:r>
            <a:r>
              <a:rPr lang="en-US" sz="2800" u="sng" dirty="0">
                <a:solidFill>
                  <a:srgbClr val="000099"/>
                </a:solidFill>
              </a:rPr>
              <a:t>CHOOSE</a:t>
            </a:r>
            <a:r>
              <a:rPr lang="en-US" sz="2800" dirty="0">
                <a:solidFill>
                  <a:srgbClr val="000099"/>
                </a:solidFill>
              </a:rPr>
              <a:t> to consider these evaluations as </a:t>
            </a:r>
            <a:r>
              <a:rPr lang="en-US" sz="2800" b="1" dirty="0">
                <a:solidFill>
                  <a:srgbClr val="000099"/>
                </a:solidFill>
              </a:rPr>
              <a:t>CURRICULAR, TEKS-based activities, with no eligibility checks required.</a:t>
            </a:r>
          </a:p>
          <a:p>
            <a:pPr algn="l"/>
            <a:endParaRPr lang="en-US" sz="900" b="1" dirty="0">
              <a:solidFill>
                <a:srgbClr val="000099"/>
              </a:solidFill>
            </a:endParaRPr>
          </a:p>
          <a:p>
            <a:pPr algn="l"/>
            <a:r>
              <a:rPr lang="en-US" sz="2800" b="1" dirty="0">
                <a:solidFill>
                  <a:srgbClr val="000099"/>
                </a:solidFill>
              </a:rPr>
              <a:t>NOTE:  This ONLY applies to Concert and Sight-reading.</a:t>
            </a:r>
          </a:p>
          <a:p>
            <a:pPr algn="l"/>
            <a:endParaRPr lang="en-US" sz="900" b="1" dirty="0">
              <a:solidFill>
                <a:srgbClr val="000099"/>
              </a:solidFill>
            </a:endParaRPr>
          </a:p>
          <a:p>
            <a:pPr algn="l"/>
            <a:r>
              <a:rPr lang="en-US" sz="2800" b="1" i="1" dirty="0">
                <a:solidFill>
                  <a:srgbClr val="800000"/>
                </a:solidFill>
              </a:rPr>
              <a:t>For now, continue to submit </a:t>
            </a:r>
            <a:r>
              <a:rPr lang="en-US" sz="2800" b="1" i="1" u="sng" dirty="0">
                <a:solidFill>
                  <a:srgbClr val="800000"/>
                </a:solidFill>
              </a:rPr>
              <a:t>Form 1</a:t>
            </a:r>
            <a:r>
              <a:rPr lang="en-US" sz="2800" b="1" i="1" dirty="0">
                <a:solidFill>
                  <a:srgbClr val="800000"/>
                </a:solidFill>
              </a:rPr>
              <a:t>!  Include names of all students performing!</a:t>
            </a:r>
          </a:p>
          <a:p>
            <a:pPr algn="l"/>
            <a:endParaRPr lang="en-US" sz="2800" dirty="0">
              <a:solidFill>
                <a:srgbClr val="000099"/>
              </a:solidFill>
            </a:endParaRPr>
          </a:p>
        </p:txBody>
      </p:sp>
      <p:pic>
        <p:nvPicPr>
          <p:cNvPr id="1026" name="Picture 2" descr="uil_texas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9878" cy="74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980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353424" cy="1333500"/>
          </a:xfrm>
        </p:spPr>
        <p:txBody>
          <a:bodyPr>
            <a:normAutofit fontScale="90000"/>
          </a:bodyPr>
          <a:lstStyle/>
          <a:p>
            <a:pPr marL="287338" indent="-173038" algn="ctr"/>
            <a:br>
              <a:rPr lang="en-US" b="1" dirty="0">
                <a:solidFill>
                  <a:srgbClr val="000099"/>
                </a:solidFill>
              </a:rPr>
            </a:br>
            <a:br>
              <a:rPr lang="en-US" b="1" dirty="0">
                <a:solidFill>
                  <a:srgbClr val="000099"/>
                </a:solidFill>
              </a:rPr>
            </a:br>
            <a:r>
              <a:rPr lang="en-US" b="1" dirty="0">
                <a:solidFill>
                  <a:srgbClr val="800000"/>
                </a:solidFill>
                <a:latin typeface="+mn-lt"/>
              </a:rPr>
              <a:t>Commissioner's Rules, §76.1001, Extracurricular Activities</a:t>
            </a:r>
            <a:br>
              <a:rPr lang="en-US" b="1" dirty="0">
                <a:solidFill>
                  <a:srgbClr val="0000CC"/>
                </a:solidFill>
              </a:rPr>
            </a:br>
            <a:r>
              <a:rPr lang="en-US" sz="3100" b="1" i="1" dirty="0">
                <a:solidFill>
                  <a:srgbClr val="000099"/>
                </a:solidFill>
              </a:rPr>
              <a:t>(See Q &amp; A on the UIL website!)</a:t>
            </a:r>
            <a:br>
              <a:rPr lang="en-US" b="1" dirty="0">
                <a:solidFill>
                  <a:srgbClr val="000099"/>
                </a:solidFill>
              </a:rPr>
            </a:br>
            <a:endParaRPr lang="en-US" b="1" dirty="0">
              <a:solidFill>
                <a:srgbClr val="000099"/>
              </a:solidFill>
            </a:endParaRPr>
          </a:p>
        </p:txBody>
      </p:sp>
      <p:pic>
        <p:nvPicPr>
          <p:cNvPr id="3" name="Picture 2" descr="uil_texas_logo"/>
          <p:cNvPicPr/>
          <p:nvPr/>
        </p:nvPicPr>
        <p:blipFill>
          <a:blip r:embed="rId3" cstate="print"/>
          <a:srcRect/>
          <a:stretch>
            <a:fillRect/>
          </a:stretch>
        </p:blipFill>
        <p:spPr bwMode="auto">
          <a:xfrm>
            <a:off x="152400" y="152400"/>
            <a:ext cx="857250" cy="742950"/>
          </a:xfrm>
          <a:prstGeom prst="rect">
            <a:avLst/>
          </a:prstGeom>
          <a:noFill/>
        </p:spPr>
      </p:pic>
      <p:pic>
        <p:nvPicPr>
          <p:cNvPr id="4" name="Picture 3">
            <a:extLst>
              <a:ext uri="{FF2B5EF4-FFF2-40B4-BE49-F238E27FC236}">
                <a16:creationId xmlns:a16="http://schemas.microsoft.com/office/drawing/2014/main" id="{EA5A49B3-A47A-4241-94A3-706CCB6E8115}"/>
              </a:ext>
            </a:extLst>
          </p:cNvPr>
          <p:cNvPicPr>
            <a:picLocks noChangeAspect="1"/>
          </p:cNvPicPr>
          <p:nvPr/>
        </p:nvPicPr>
        <p:blipFill>
          <a:blip r:embed="rId4"/>
          <a:stretch>
            <a:fillRect/>
          </a:stretch>
        </p:blipFill>
        <p:spPr>
          <a:xfrm>
            <a:off x="0" y="2590800"/>
            <a:ext cx="9144000" cy="3200399"/>
          </a:xfrm>
          <a:prstGeom prst="rect">
            <a:avLst/>
          </a:prstGeom>
        </p:spPr>
      </p:pic>
    </p:spTree>
    <p:extLst>
      <p:ext uri="{BB962C8B-B14F-4D97-AF65-F5344CB8AC3E}">
        <p14:creationId xmlns:p14="http://schemas.microsoft.com/office/powerpoint/2010/main" val="3378476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90" y="226193"/>
            <a:ext cx="8922619" cy="6405614"/>
          </a:xfrm>
        </p:spPr>
        <p:txBody>
          <a:bodyPr>
            <a:normAutofit fontScale="90000"/>
          </a:bodyPr>
          <a:lstStyle/>
          <a:p>
            <a:pPr lvl="0"/>
            <a:r>
              <a:rPr lang="en-US" sz="4900" b="1" i="1" dirty="0">
                <a:solidFill>
                  <a:srgbClr val="800000"/>
                </a:solidFill>
                <a:latin typeface="+mn-lt"/>
              </a:rPr>
              <a:t>Section 1113(g)(2) and (4)</a:t>
            </a:r>
            <a:br>
              <a:rPr lang="en-US" sz="4900" b="1" i="1" dirty="0">
                <a:solidFill>
                  <a:srgbClr val="800000"/>
                </a:solidFill>
                <a:latin typeface="+mn-lt"/>
              </a:rPr>
            </a:br>
            <a:r>
              <a:rPr lang="en-US" sz="4000" b="1" i="1" dirty="0">
                <a:solidFill>
                  <a:srgbClr val="800000"/>
                </a:solidFill>
                <a:latin typeface="+mn-lt"/>
              </a:rPr>
              <a:t>TSSEC Entry Procedures</a:t>
            </a:r>
            <a:br>
              <a:rPr lang="en-US" sz="4000" b="1" dirty="0">
                <a:solidFill>
                  <a:srgbClr val="000099"/>
                </a:solidFill>
                <a:latin typeface="+mn-lt"/>
              </a:rPr>
            </a:br>
            <a:br>
              <a:rPr lang="en-US" sz="4000" b="1" dirty="0">
                <a:solidFill>
                  <a:srgbClr val="000099"/>
                </a:solidFill>
                <a:latin typeface="+mn-lt"/>
              </a:rPr>
            </a:br>
            <a:r>
              <a:rPr lang="en-US" sz="3600" b="1" dirty="0">
                <a:solidFill>
                  <a:srgbClr val="000099"/>
                </a:solidFill>
                <a:latin typeface="+mn-lt"/>
              </a:rPr>
              <a:t>(2) Deadline.  Entries for TSSEC shall be submitted by the deadline set forth on the UIL Calendar…NOT the C&amp;CR</a:t>
            </a:r>
            <a:br>
              <a:rPr lang="en-US" sz="3600" b="1" dirty="0">
                <a:solidFill>
                  <a:srgbClr val="000099"/>
                </a:solidFill>
                <a:latin typeface="+mn-lt"/>
              </a:rPr>
            </a:br>
            <a:br>
              <a:rPr lang="en-US" sz="3600" b="1" dirty="0">
                <a:solidFill>
                  <a:srgbClr val="000099"/>
                </a:solidFill>
                <a:latin typeface="+mn-lt"/>
              </a:rPr>
            </a:br>
            <a:r>
              <a:rPr lang="en-US" sz="3600" b="1" dirty="0">
                <a:solidFill>
                  <a:srgbClr val="000099"/>
                </a:solidFill>
                <a:latin typeface="+mn-lt"/>
              </a:rPr>
              <a:t>(4) Late Entries.  Entries submitted after the deadline set forth on the UIL calendar will be placed on a waiting list in the order they are received, and will be scheduled only if performance times are available.  A late entry fee will apply.</a:t>
            </a:r>
            <a:endParaRPr lang="en-US" sz="3600" b="1" dirty="0">
              <a:solidFill>
                <a:srgbClr val="000099"/>
              </a:solidFill>
              <a:latin typeface="+mn-lt"/>
              <a:ea typeface="Calibri" charset="0"/>
              <a:cs typeface="Calibri" charset="0"/>
            </a:endParaRPr>
          </a:p>
        </p:txBody>
      </p:sp>
    </p:spTree>
    <p:extLst>
      <p:ext uri="{BB962C8B-B14F-4D97-AF65-F5344CB8AC3E}">
        <p14:creationId xmlns:p14="http://schemas.microsoft.com/office/powerpoint/2010/main" val="2679717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90" y="259882"/>
            <a:ext cx="8922619" cy="5784784"/>
          </a:xfrm>
        </p:spPr>
        <p:txBody>
          <a:bodyPr>
            <a:normAutofit/>
          </a:bodyPr>
          <a:lstStyle/>
          <a:p>
            <a:pPr lvl="0"/>
            <a:r>
              <a:rPr lang="en-US" sz="4900" b="1" i="1" dirty="0">
                <a:solidFill>
                  <a:srgbClr val="800000"/>
                </a:solidFill>
                <a:latin typeface="+mn-lt"/>
              </a:rPr>
              <a:t>Section 1102(c)</a:t>
            </a:r>
            <a:br>
              <a:rPr lang="en-US" sz="4900" b="1" i="1" dirty="0">
                <a:solidFill>
                  <a:srgbClr val="800000"/>
                </a:solidFill>
                <a:latin typeface="+mn-lt"/>
              </a:rPr>
            </a:br>
            <a:r>
              <a:rPr lang="en-US" sz="4000" b="1" i="1" dirty="0">
                <a:solidFill>
                  <a:srgbClr val="800000"/>
                </a:solidFill>
                <a:latin typeface="+mn-lt"/>
              </a:rPr>
              <a:t>Region Organization</a:t>
            </a:r>
            <a:br>
              <a:rPr lang="en-US" sz="4000" b="1" dirty="0">
                <a:solidFill>
                  <a:srgbClr val="000099"/>
                </a:solidFill>
                <a:latin typeface="+mn-lt"/>
              </a:rPr>
            </a:br>
            <a:br>
              <a:rPr lang="en-US" sz="4000" b="1" dirty="0">
                <a:solidFill>
                  <a:srgbClr val="000099"/>
                </a:solidFill>
                <a:latin typeface="+mn-lt"/>
              </a:rPr>
            </a:br>
            <a:r>
              <a:rPr lang="en-US" sz="3600" dirty="0">
                <a:solidFill>
                  <a:srgbClr val="000099"/>
                </a:solidFill>
                <a:latin typeface="+mn-lt"/>
              </a:rPr>
              <a:t>Organizations shall participate in regions </a:t>
            </a:r>
            <a:r>
              <a:rPr lang="en-US" sz="3600" b="1" dirty="0">
                <a:solidFill>
                  <a:srgbClr val="000099"/>
                </a:solidFill>
                <a:latin typeface="+mn-lt"/>
              </a:rPr>
              <a:t>to which they are assigned</a:t>
            </a:r>
            <a:r>
              <a:rPr lang="en-US" sz="3600" dirty="0">
                <a:solidFill>
                  <a:srgbClr val="000099"/>
                </a:solidFill>
                <a:latin typeface="+mn-lt"/>
              </a:rPr>
              <a:t>.  Exceptions may be allowed if there are conflicts with other UIL events, or if, at the option of the Executive Committees, regions may combine to host a joint event.</a:t>
            </a:r>
            <a:endParaRPr lang="en-US" sz="3600" dirty="0">
              <a:solidFill>
                <a:srgbClr val="000099"/>
              </a:solidFill>
              <a:latin typeface="+mn-lt"/>
              <a:ea typeface="Calibri" charset="0"/>
              <a:cs typeface="Calibri" charset="0"/>
            </a:endParaRPr>
          </a:p>
        </p:txBody>
      </p:sp>
    </p:spTree>
    <p:extLst>
      <p:ext uri="{BB962C8B-B14F-4D97-AF65-F5344CB8AC3E}">
        <p14:creationId xmlns:p14="http://schemas.microsoft.com/office/powerpoint/2010/main" val="1406392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127" y="134754"/>
            <a:ext cx="9018871" cy="1790300"/>
          </a:xfrm>
        </p:spPr>
        <p:txBody>
          <a:bodyPr>
            <a:normAutofit/>
          </a:bodyPr>
          <a:lstStyle/>
          <a:p>
            <a:pPr lvl="0" algn="l"/>
            <a:r>
              <a:rPr lang="en-US" sz="4000" b="1" i="1" dirty="0">
                <a:solidFill>
                  <a:srgbClr val="800000"/>
                </a:solidFill>
                <a:latin typeface="+mn-lt"/>
              </a:rPr>
              <a:t>Section 1105(f)</a:t>
            </a:r>
            <a:br>
              <a:rPr lang="en-US" sz="4000" b="1" i="1" dirty="0">
                <a:solidFill>
                  <a:srgbClr val="800000"/>
                </a:solidFill>
              </a:rPr>
            </a:br>
            <a:r>
              <a:rPr lang="en-US" sz="4000" b="1" i="1" dirty="0">
                <a:solidFill>
                  <a:srgbClr val="800000"/>
                </a:solidFill>
                <a:latin typeface="+mn-lt"/>
              </a:rPr>
              <a:t>Marching Band Pre-Participation Physicals </a:t>
            </a:r>
            <a:endParaRPr lang="en-US" sz="4000" dirty="0">
              <a:solidFill>
                <a:srgbClr val="000099"/>
              </a:solidFill>
              <a:latin typeface="Calibri" charset="0"/>
              <a:ea typeface="Calibri" charset="0"/>
              <a:cs typeface="Calibri" charset="0"/>
            </a:endParaRPr>
          </a:p>
        </p:txBody>
      </p:sp>
      <p:sp>
        <p:nvSpPr>
          <p:cNvPr id="3" name="Subtitle 2">
            <a:extLst>
              <a:ext uri="{FF2B5EF4-FFF2-40B4-BE49-F238E27FC236}">
                <a16:creationId xmlns:a16="http://schemas.microsoft.com/office/drawing/2014/main" id="{E06B2301-7389-DE41-AB60-4B9742C87E0F}"/>
              </a:ext>
            </a:extLst>
          </p:cNvPr>
          <p:cNvSpPr>
            <a:spLocks noGrp="1"/>
          </p:cNvSpPr>
          <p:nvPr>
            <p:ph type="subTitle" idx="1"/>
          </p:nvPr>
        </p:nvSpPr>
        <p:spPr>
          <a:xfrm>
            <a:off x="62564" y="2233061"/>
            <a:ext cx="9018872" cy="3619099"/>
          </a:xfrm>
        </p:spPr>
        <p:txBody>
          <a:bodyPr>
            <a:normAutofit fontScale="85000" lnSpcReduction="10000"/>
          </a:bodyPr>
          <a:lstStyle/>
          <a:p>
            <a:pPr marL="342900" indent="-342900" algn="l">
              <a:buFont typeface="Arial" panose="020B0604020202020204" pitchFamily="34" charset="0"/>
              <a:buChar char="•"/>
            </a:pPr>
            <a:r>
              <a:rPr lang="en-US" sz="3300" dirty="0">
                <a:solidFill>
                  <a:srgbClr val="000099"/>
                </a:solidFill>
              </a:rPr>
              <a:t>Upon entering the 1</a:t>
            </a:r>
            <a:r>
              <a:rPr lang="en-US" sz="3300" baseline="30000" dirty="0">
                <a:solidFill>
                  <a:srgbClr val="000099"/>
                </a:solidFill>
              </a:rPr>
              <a:t>st</a:t>
            </a:r>
            <a:r>
              <a:rPr lang="en-US" sz="3300" dirty="0">
                <a:solidFill>
                  <a:srgbClr val="000099"/>
                </a:solidFill>
              </a:rPr>
              <a:t> and 3</a:t>
            </a:r>
            <a:r>
              <a:rPr lang="en-US" sz="3300" baseline="30000" dirty="0">
                <a:solidFill>
                  <a:srgbClr val="000099"/>
                </a:solidFill>
              </a:rPr>
              <a:t>rd</a:t>
            </a:r>
            <a:r>
              <a:rPr lang="en-US" sz="3300" dirty="0">
                <a:solidFill>
                  <a:srgbClr val="000099"/>
                </a:solidFill>
              </a:rPr>
              <a:t> years of high school , and upon any 7</a:t>
            </a:r>
            <a:r>
              <a:rPr lang="en-US" sz="3300" baseline="30000" dirty="0">
                <a:solidFill>
                  <a:srgbClr val="000099"/>
                </a:solidFill>
              </a:rPr>
              <a:t>th</a:t>
            </a:r>
            <a:r>
              <a:rPr lang="en-US" sz="3300" dirty="0">
                <a:solidFill>
                  <a:srgbClr val="000099"/>
                </a:solidFill>
              </a:rPr>
              <a:t> or 8</a:t>
            </a:r>
            <a:r>
              <a:rPr lang="en-US" sz="3300" baseline="30000" dirty="0">
                <a:solidFill>
                  <a:srgbClr val="000099"/>
                </a:solidFill>
              </a:rPr>
              <a:t>th</a:t>
            </a:r>
            <a:r>
              <a:rPr lang="en-US" sz="3300" dirty="0">
                <a:solidFill>
                  <a:srgbClr val="000099"/>
                </a:solidFill>
              </a:rPr>
              <a:t> grade student participating in marching band, a physical exam signed by a physician, a licensed physician assistant, a registered nurse recognized as an advanced practice nurse by the Board of Nurse Examiners, or a Doctor of Chiropractic is required.  </a:t>
            </a:r>
            <a:br>
              <a:rPr lang="en-US" dirty="0">
                <a:solidFill>
                  <a:srgbClr val="000099"/>
                </a:solidFill>
              </a:rPr>
            </a:br>
            <a:endParaRPr lang="en-US" dirty="0">
              <a:solidFill>
                <a:srgbClr val="000099"/>
              </a:solidFill>
            </a:endParaRPr>
          </a:p>
          <a:p>
            <a:pPr marL="342900" indent="-342900" algn="l">
              <a:buFont typeface="Arial" panose="020B0604020202020204" pitchFamily="34" charset="0"/>
              <a:buChar char="•"/>
            </a:pPr>
            <a:r>
              <a:rPr lang="en-US" sz="3300" dirty="0">
                <a:solidFill>
                  <a:srgbClr val="000099"/>
                </a:solidFill>
              </a:rPr>
              <a:t>Standardized pre-participation physical examination forms, available for the UIL office and authorized by the UIL Medical Advisory Committee, are required.</a:t>
            </a:r>
            <a:endParaRPr lang="en-US" sz="3300" dirty="0"/>
          </a:p>
        </p:txBody>
      </p:sp>
    </p:spTree>
    <p:extLst>
      <p:ext uri="{BB962C8B-B14F-4D97-AF65-F5344CB8AC3E}">
        <p14:creationId xmlns:p14="http://schemas.microsoft.com/office/powerpoint/2010/main" val="49961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384" y="1174281"/>
            <a:ext cx="8845616" cy="4009771"/>
          </a:xfrm>
        </p:spPr>
        <p:txBody>
          <a:bodyPr>
            <a:normAutofit fontScale="90000"/>
          </a:bodyPr>
          <a:lstStyle/>
          <a:p>
            <a:pPr lvl="0"/>
            <a:r>
              <a:rPr lang="en-US" b="1" i="1" dirty="0">
                <a:solidFill>
                  <a:srgbClr val="800000"/>
                </a:solidFill>
                <a:latin typeface="+mn-lt"/>
              </a:rPr>
              <a:t>Section 1105(g)</a:t>
            </a:r>
            <a:br>
              <a:rPr lang="en-US" b="1" i="1" dirty="0">
                <a:solidFill>
                  <a:srgbClr val="800000"/>
                </a:solidFill>
              </a:rPr>
            </a:br>
            <a:r>
              <a:rPr lang="en-US" sz="4000" b="1" i="1" dirty="0">
                <a:solidFill>
                  <a:srgbClr val="800000"/>
                </a:solidFill>
                <a:latin typeface="+mn-lt"/>
              </a:rPr>
              <a:t>Marching Band MEDICAL HISTORY FORM</a:t>
            </a:r>
            <a:br>
              <a:rPr lang="en-US" sz="3600" b="1" i="1" dirty="0">
                <a:solidFill>
                  <a:srgbClr val="000099"/>
                </a:solidFill>
                <a:latin typeface="+mn-lt"/>
              </a:rPr>
            </a:br>
            <a:br>
              <a:rPr lang="en-US" sz="3600" b="1" i="1" dirty="0">
                <a:solidFill>
                  <a:srgbClr val="000099"/>
                </a:solidFill>
                <a:latin typeface="+mn-lt"/>
              </a:rPr>
            </a:br>
            <a:r>
              <a:rPr lang="en-US" sz="3600" dirty="0">
                <a:solidFill>
                  <a:srgbClr val="000099"/>
                </a:solidFill>
                <a:latin typeface="+mn-lt"/>
              </a:rPr>
              <a:t>Each year prior to any practice or participation, a UIL Medical History Form signed by both student and a parent or guardian is required.  </a:t>
            </a:r>
            <a:br>
              <a:rPr lang="en-US" sz="3600" dirty="0">
                <a:solidFill>
                  <a:srgbClr val="000099"/>
                </a:solidFill>
                <a:latin typeface="+mn-lt"/>
              </a:rPr>
            </a:br>
            <a:br>
              <a:rPr lang="en-US" sz="3600" dirty="0">
                <a:solidFill>
                  <a:srgbClr val="000099"/>
                </a:solidFill>
                <a:latin typeface="+mn-lt"/>
              </a:rPr>
            </a:br>
            <a:r>
              <a:rPr lang="en-US" sz="3600" dirty="0">
                <a:solidFill>
                  <a:srgbClr val="000099"/>
                </a:solidFill>
                <a:latin typeface="+mn-lt"/>
              </a:rPr>
              <a:t>A Medical History Form shall accompany each physical examination and shall be signed by both student and a parent or guardian</a:t>
            </a:r>
            <a:br>
              <a:rPr lang="en-US" sz="3600" dirty="0">
                <a:solidFill>
                  <a:srgbClr val="000099"/>
                </a:solidFill>
                <a:latin typeface="+mn-lt"/>
              </a:rPr>
            </a:br>
            <a:br>
              <a:rPr lang="en-US" sz="3600" dirty="0">
                <a:solidFill>
                  <a:srgbClr val="000099"/>
                </a:solidFill>
                <a:latin typeface="+mn-lt"/>
              </a:rPr>
            </a:br>
            <a:r>
              <a:rPr lang="en-US" sz="3600" b="1" i="1" dirty="0">
                <a:solidFill>
                  <a:srgbClr val="800000"/>
                </a:solidFill>
                <a:latin typeface="+mn-lt"/>
              </a:rPr>
              <a:t>Download the medical forms and read the Q and A on the UIL website!!!</a:t>
            </a:r>
            <a:endParaRPr lang="en-US" b="1" i="1" dirty="0">
              <a:solidFill>
                <a:srgbClr val="800000"/>
              </a:solidFill>
              <a:latin typeface="Calibri" charset="0"/>
              <a:ea typeface="Calibri" charset="0"/>
              <a:cs typeface="Calibri" charset="0"/>
            </a:endParaRPr>
          </a:p>
        </p:txBody>
      </p:sp>
    </p:spTree>
    <p:extLst>
      <p:ext uri="{BB962C8B-B14F-4D97-AF65-F5344CB8AC3E}">
        <p14:creationId xmlns:p14="http://schemas.microsoft.com/office/powerpoint/2010/main" val="1760424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90" y="1780674"/>
            <a:ext cx="8922619" cy="4789416"/>
          </a:xfrm>
        </p:spPr>
        <p:txBody>
          <a:bodyPr>
            <a:normAutofit fontScale="90000"/>
          </a:bodyPr>
          <a:lstStyle/>
          <a:p>
            <a:pPr lvl="0"/>
            <a:r>
              <a:rPr lang="en-US" sz="4900" b="1" i="1" dirty="0">
                <a:solidFill>
                  <a:srgbClr val="800000"/>
                </a:solidFill>
                <a:latin typeface="+mn-lt"/>
              </a:rPr>
              <a:t>Section 1106(h)(4) </a:t>
            </a:r>
            <a:br>
              <a:rPr lang="en-US" sz="4900" b="1" i="1" dirty="0">
                <a:solidFill>
                  <a:srgbClr val="800000"/>
                </a:solidFill>
                <a:latin typeface="+mn-lt"/>
              </a:rPr>
            </a:br>
            <a:r>
              <a:rPr lang="en-US" sz="3600" b="1" i="1" dirty="0">
                <a:solidFill>
                  <a:srgbClr val="800000"/>
                </a:solidFill>
                <a:latin typeface="+mn-lt"/>
              </a:rPr>
              <a:t>Area Marching Band Preliminary and Final Rounds:</a:t>
            </a:r>
            <a:br>
              <a:rPr lang="en-US" sz="5400" b="1" i="1" dirty="0">
                <a:solidFill>
                  <a:srgbClr val="800000"/>
                </a:solidFill>
              </a:rPr>
            </a:br>
            <a:r>
              <a:rPr lang="en-US" sz="3600" b="1" dirty="0">
                <a:solidFill>
                  <a:srgbClr val="000099"/>
                </a:solidFill>
                <a:latin typeface="+mn-lt"/>
              </a:rPr>
              <a:t>Should 30 or more bands qualify for an AREA contest, the top 12 bands advance to finals.</a:t>
            </a:r>
            <a:br>
              <a:rPr lang="en-US" sz="3600" b="1" dirty="0">
                <a:solidFill>
                  <a:srgbClr val="000099"/>
                </a:solidFill>
                <a:latin typeface="+mn-lt"/>
              </a:rPr>
            </a:br>
            <a:br>
              <a:rPr lang="en-US" sz="4000" b="1" dirty="0">
                <a:solidFill>
                  <a:srgbClr val="000099"/>
                </a:solidFill>
                <a:latin typeface="+mn-lt"/>
              </a:rPr>
            </a:br>
            <a:r>
              <a:rPr lang="en-US" sz="4000" b="1" dirty="0">
                <a:solidFill>
                  <a:srgbClr val="800000"/>
                </a:solidFill>
                <a:latin typeface="+mn-lt"/>
              </a:rPr>
              <a:t>Additional Notes: </a:t>
            </a:r>
            <a:br>
              <a:rPr lang="en-US" sz="4000" b="1" dirty="0">
                <a:solidFill>
                  <a:srgbClr val="000099"/>
                </a:solidFill>
                <a:latin typeface="+mn-lt"/>
              </a:rPr>
            </a:br>
            <a:r>
              <a:rPr lang="en-US" sz="3600" b="1" dirty="0">
                <a:solidFill>
                  <a:srgbClr val="000099"/>
                </a:solidFill>
                <a:latin typeface="+mn-lt"/>
              </a:rPr>
              <a:t>Should 40 or more bands qualify for a STATE contest, the top 14 bands advance to finals.</a:t>
            </a:r>
            <a:br>
              <a:rPr lang="en-US" sz="3600" b="1" dirty="0">
                <a:solidFill>
                  <a:srgbClr val="000099"/>
                </a:solidFill>
                <a:latin typeface="+mn-lt"/>
              </a:rPr>
            </a:br>
            <a:br>
              <a:rPr lang="en-US" sz="3100" b="1" dirty="0">
                <a:solidFill>
                  <a:srgbClr val="000099"/>
                </a:solidFill>
                <a:latin typeface="+mn-lt"/>
              </a:rPr>
            </a:br>
            <a:r>
              <a:rPr lang="en-US" sz="3600" b="1" dirty="0">
                <a:solidFill>
                  <a:srgbClr val="000099"/>
                </a:solidFill>
                <a:latin typeface="+mn-lt"/>
              </a:rPr>
              <a:t>In addition, any band below 14</a:t>
            </a:r>
            <a:r>
              <a:rPr lang="en-US" sz="3600" b="1" baseline="30000" dirty="0">
                <a:solidFill>
                  <a:srgbClr val="000099"/>
                </a:solidFill>
                <a:latin typeface="+mn-lt"/>
              </a:rPr>
              <a:t>th</a:t>
            </a:r>
            <a:r>
              <a:rPr lang="en-US" sz="3600" b="1" dirty="0">
                <a:solidFill>
                  <a:srgbClr val="000099"/>
                </a:solidFill>
                <a:latin typeface="+mn-lt"/>
              </a:rPr>
              <a:t> place that receives a ranking of 3 or higher from at least two of the music judges and one of the marching judges will also advance to finals.</a:t>
            </a:r>
            <a:br>
              <a:rPr lang="en-US" sz="3600" b="1" dirty="0">
                <a:solidFill>
                  <a:srgbClr val="000099"/>
                </a:solidFill>
                <a:latin typeface="+mn-lt"/>
              </a:rPr>
            </a:br>
            <a:br>
              <a:rPr lang="en-US" sz="4000" b="1" dirty="0">
                <a:solidFill>
                  <a:srgbClr val="000099"/>
                </a:solidFill>
                <a:latin typeface="+mn-lt"/>
              </a:rPr>
            </a:br>
            <a:br>
              <a:rPr lang="en-US" sz="4000" b="1" dirty="0">
                <a:solidFill>
                  <a:srgbClr val="000099"/>
                </a:solidFill>
                <a:latin typeface="+mn-lt"/>
              </a:rPr>
            </a:br>
            <a:endParaRPr lang="en-US" sz="4900" b="1" dirty="0">
              <a:solidFill>
                <a:srgbClr val="000099"/>
              </a:solidFill>
              <a:latin typeface="+mn-lt"/>
              <a:ea typeface="Calibri" charset="0"/>
              <a:cs typeface="Calibri" charset="0"/>
            </a:endParaRPr>
          </a:p>
        </p:txBody>
      </p:sp>
    </p:spTree>
    <p:extLst>
      <p:ext uri="{BB962C8B-B14F-4D97-AF65-F5344CB8AC3E}">
        <p14:creationId xmlns:p14="http://schemas.microsoft.com/office/powerpoint/2010/main" val="3042322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90" y="259882"/>
            <a:ext cx="8922619" cy="5784784"/>
          </a:xfrm>
        </p:spPr>
        <p:txBody>
          <a:bodyPr>
            <a:normAutofit fontScale="90000"/>
          </a:bodyPr>
          <a:lstStyle/>
          <a:p>
            <a:pPr lvl="0"/>
            <a:r>
              <a:rPr lang="en-US" sz="4900" b="1" i="1" dirty="0">
                <a:solidFill>
                  <a:srgbClr val="800000"/>
                </a:solidFill>
                <a:latin typeface="+mn-lt"/>
              </a:rPr>
              <a:t>FYI for Steering Committee Members and all directors:</a:t>
            </a:r>
            <a:br>
              <a:rPr lang="en-US" sz="4000" b="1" dirty="0">
                <a:solidFill>
                  <a:srgbClr val="000099"/>
                </a:solidFill>
                <a:latin typeface="+mn-lt"/>
              </a:rPr>
            </a:br>
            <a:br>
              <a:rPr lang="en-US" sz="4000" b="1" dirty="0">
                <a:solidFill>
                  <a:srgbClr val="000099"/>
                </a:solidFill>
                <a:latin typeface="+mn-lt"/>
              </a:rPr>
            </a:br>
            <a:r>
              <a:rPr lang="en-US" sz="3600" b="1" dirty="0">
                <a:solidFill>
                  <a:srgbClr val="000099"/>
                </a:solidFill>
                <a:latin typeface="+mn-lt"/>
              </a:rPr>
              <a:t>NEW!  </a:t>
            </a:r>
            <a:r>
              <a:rPr lang="en-US" sz="3600" dirty="0">
                <a:solidFill>
                  <a:srgbClr val="000099"/>
                </a:solidFill>
                <a:latin typeface="+mn-lt"/>
              </a:rPr>
              <a:t>Starting this school year, in addition to the paper test dates, TEA will have online testing windows available to school districts.  We MAY schedule events during the online testing window, pending approval from the Region Music Executive Committee.  </a:t>
            </a:r>
            <a:br>
              <a:rPr lang="en-US" sz="3600" dirty="0">
                <a:solidFill>
                  <a:srgbClr val="000099"/>
                </a:solidFill>
                <a:latin typeface="+mn-lt"/>
              </a:rPr>
            </a:br>
            <a:r>
              <a:rPr lang="en-US" sz="3600" i="1" dirty="0">
                <a:solidFill>
                  <a:srgbClr val="000099"/>
                </a:solidFill>
                <a:latin typeface="+mn-lt"/>
              </a:rPr>
              <a:t>(More info about this to be provided later in the year.)</a:t>
            </a:r>
            <a:endParaRPr lang="en-US" sz="3600" i="1" dirty="0">
              <a:solidFill>
                <a:srgbClr val="000099"/>
              </a:solidFill>
              <a:latin typeface="+mn-lt"/>
              <a:ea typeface="Calibri" charset="0"/>
              <a:cs typeface="Calibri" charset="0"/>
            </a:endParaRPr>
          </a:p>
        </p:txBody>
      </p:sp>
    </p:spTree>
    <p:extLst>
      <p:ext uri="{BB962C8B-B14F-4D97-AF65-F5344CB8AC3E}">
        <p14:creationId xmlns:p14="http://schemas.microsoft.com/office/powerpoint/2010/main" val="802397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13264" cy="581117"/>
          </a:xfrm>
        </p:spPr>
        <p:txBody>
          <a:bodyPr>
            <a:normAutofit fontScale="90000"/>
          </a:bodyPr>
          <a:lstStyle/>
          <a:p>
            <a:pPr lvl="0"/>
            <a:r>
              <a:rPr lang="en-US" b="1" i="1" dirty="0">
                <a:solidFill>
                  <a:srgbClr val="800000"/>
                </a:solidFill>
                <a:latin typeface="+mn-lt"/>
              </a:rPr>
              <a:t>Eight-Hour Rule Update:</a:t>
            </a:r>
            <a:endParaRPr lang="en-US" b="1" dirty="0">
              <a:solidFill>
                <a:srgbClr val="800000"/>
              </a:solidFill>
              <a:latin typeface="+mn-lt"/>
            </a:endParaRPr>
          </a:p>
        </p:txBody>
      </p:sp>
      <p:sp>
        <p:nvSpPr>
          <p:cNvPr id="3" name="Content Placeholder 2"/>
          <p:cNvSpPr>
            <a:spLocks noGrp="1"/>
          </p:cNvSpPr>
          <p:nvPr>
            <p:ph idx="1"/>
          </p:nvPr>
        </p:nvSpPr>
        <p:spPr>
          <a:xfrm>
            <a:off x="0" y="1076407"/>
            <a:ext cx="9144000" cy="4885854"/>
          </a:xfrm>
        </p:spPr>
        <p:txBody>
          <a:bodyPr>
            <a:normAutofit lnSpcReduction="10000"/>
          </a:bodyPr>
          <a:lstStyle/>
          <a:p>
            <a:pPr lvl="0"/>
            <a:r>
              <a:rPr lang="en-US" dirty="0">
                <a:solidFill>
                  <a:srgbClr val="000099"/>
                </a:solidFill>
              </a:rPr>
              <a:t>The </a:t>
            </a:r>
            <a:r>
              <a:rPr lang="en-US" b="1" i="1" dirty="0">
                <a:solidFill>
                  <a:srgbClr val="000099"/>
                </a:solidFill>
              </a:rPr>
              <a:t>Parent/Student Acknowledgement Form</a:t>
            </a:r>
            <a:r>
              <a:rPr lang="en-US" dirty="0">
                <a:solidFill>
                  <a:srgbClr val="000099"/>
                </a:solidFill>
              </a:rPr>
              <a:t> must be kept by the school and signed annually by the parent/guardian of each school.  </a:t>
            </a:r>
          </a:p>
          <a:p>
            <a:pPr lvl="0"/>
            <a:endParaRPr lang="en-US" dirty="0">
              <a:solidFill>
                <a:srgbClr val="000099"/>
              </a:solidFill>
            </a:endParaRPr>
          </a:p>
          <a:p>
            <a:pPr lvl="0"/>
            <a:r>
              <a:rPr lang="en-US" dirty="0">
                <a:solidFill>
                  <a:srgbClr val="000099"/>
                </a:solidFill>
              </a:rPr>
              <a:t>It may be maintained electronically by the school.</a:t>
            </a:r>
          </a:p>
          <a:p>
            <a:pPr lvl="0"/>
            <a:endParaRPr lang="en-US" dirty="0">
              <a:solidFill>
                <a:srgbClr val="000099"/>
              </a:solidFill>
            </a:endParaRPr>
          </a:p>
          <a:p>
            <a:pPr lvl="0"/>
            <a:r>
              <a:rPr lang="en-US" dirty="0">
                <a:solidFill>
                  <a:srgbClr val="000099"/>
                </a:solidFill>
              </a:rPr>
              <a:t>The form may be found at </a:t>
            </a:r>
            <a:r>
              <a:rPr lang="en-US" dirty="0">
                <a:solidFill>
                  <a:srgbClr val="000099"/>
                </a:solidFill>
                <a:hlinkClick r:id="rId3"/>
              </a:rPr>
              <a:t>www.uiltexas.org/music/marching-band</a:t>
            </a:r>
            <a:r>
              <a:rPr lang="en-US" dirty="0">
                <a:solidFill>
                  <a:srgbClr val="000099"/>
                </a:solidFill>
              </a:rPr>
              <a:t>.</a:t>
            </a:r>
          </a:p>
          <a:p>
            <a:pPr lvl="0"/>
            <a:endParaRPr lang="en-US" dirty="0">
              <a:solidFill>
                <a:srgbClr val="000099"/>
              </a:solidFill>
            </a:endParaRPr>
          </a:p>
          <a:p>
            <a:pPr lvl="0"/>
            <a:r>
              <a:rPr lang="en-US" dirty="0">
                <a:solidFill>
                  <a:srgbClr val="000099"/>
                </a:solidFill>
              </a:rPr>
              <a:t>This form has been updated, so use ONLY the one found on the state website!</a:t>
            </a:r>
          </a:p>
          <a:p>
            <a:endParaRPr lang="en-US" dirty="0">
              <a:solidFill>
                <a:srgbClr val="800000"/>
              </a:solidFill>
            </a:endParaRPr>
          </a:p>
        </p:txBody>
      </p:sp>
    </p:spTree>
    <p:extLst>
      <p:ext uri="{BB962C8B-B14F-4D97-AF65-F5344CB8AC3E}">
        <p14:creationId xmlns:p14="http://schemas.microsoft.com/office/powerpoint/2010/main" val="21571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66274"/>
          </a:xfrm>
        </p:spPr>
        <p:txBody>
          <a:bodyPr>
            <a:normAutofit/>
          </a:bodyPr>
          <a:lstStyle/>
          <a:p>
            <a:r>
              <a:rPr lang="en-US" sz="3200" b="1" dirty="0">
                <a:solidFill>
                  <a:srgbClr val="800000"/>
                </a:solidFill>
                <a:latin typeface="+mn-lt"/>
              </a:rPr>
              <a:t>Dorian Business Systems </a:t>
            </a:r>
            <a:br>
              <a:rPr lang="en-US" sz="3200" b="1" dirty="0">
                <a:solidFill>
                  <a:srgbClr val="800000"/>
                </a:solidFill>
                <a:latin typeface="+mn-lt"/>
              </a:rPr>
            </a:br>
            <a:r>
              <a:rPr lang="en-US" sz="2400" b="1" dirty="0">
                <a:solidFill>
                  <a:srgbClr val="800000"/>
                </a:solidFill>
                <a:latin typeface="+mn-lt"/>
              </a:rPr>
              <a:t>(</a:t>
            </a:r>
            <a:r>
              <a:rPr lang="en-US" sz="2400" b="1" dirty="0" err="1">
                <a:solidFill>
                  <a:srgbClr val="800000"/>
                </a:solidFill>
                <a:latin typeface="+mn-lt"/>
              </a:rPr>
              <a:t>TexasMusicForms.com</a:t>
            </a:r>
            <a:r>
              <a:rPr lang="en-US" sz="2400" b="1" dirty="0">
                <a:solidFill>
                  <a:srgbClr val="800000"/>
                </a:solidFill>
                <a:latin typeface="+mn-lt"/>
              </a:rPr>
              <a:t> and Charms)</a:t>
            </a:r>
          </a:p>
        </p:txBody>
      </p:sp>
      <p:sp>
        <p:nvSpPr>
          <p:cNvPr id="3" name="Subtitle 2"/>
          <p:cNvSpPr>
            <a:spLocks noGrp="1"/>
          </p:cNvSpPr>
          <p:nvPr>
            <p:ph type="subTitle" idx="1"/>
          </p:nvPr>
        </p:nvSpPr>
        <p:spPr>
          <a:xfrm>
            <a:off x="83975" y="1087655"/>
            <a:ext cx="8976049" cy="5678906"/>
          </a:xfrm>
        </p:spPr>
        <p:txBody>
          <a:bodyPr>
            <a:normAutofit/>
          </a:bodyPr>
          <a:lstStyle/>
          <a:p>
            <a:pPr marL="342900" indent="-342900" algn="l">
              <a:buFont typeface="Arial" charset="0"/>
              <a:buChar char="•"/>
            </a:pPr>
            <a:r>
              <a:rPr lang="en-US" dirty="0">
                <a:solidFill>
                  <a:srgbClr val="000099"/>
                </a:solidFill>
              </a:rPr>
              <a:t>Many directors have had multiple profiles with multiple user names and passwords, which has caused problems when you attempt to enter a contest.  </a:t>
            </a:r>
            <a:endParaRPr lang="en-US" sz="300" dirty="0">
              <a:solidFill>
                <a:srgbClr val="000099"/>
              </a:solidFill>
            </a:endParaRPr>
          </a:p>
          <a:p>
            <a:pPr marL="342900" indent="-342900" algn="l">
              <a:buFont typeface="Arial" charset="0"/>
              <a:buChar char="•"/>
            </a:pPr>
            <a:r>
              <a:rPr lang="en-US" dirty="0">
                <a:solidFill>
                  <a:srgbClr val="000099"/>
                </a:solidFill>
              </a:rPr>
              <a:t>Charms users will need to update your head director’s profile to make sure the information is correct.   Some of you may have to reselect your organization (band, choir, orchestra).  When the head director updates your profile, the information is copied into their Texas Music Forms profile. </a:t>
            </a:r>
            <a:endParaRPr lang="en-US" sz="500" dirty="0">
              <a:solidFill>
                <a:srgbClr val="000099"/>
              </a:solidFill>
            </a:endParaRPr>
          </a:p>
          <a:p>
            <a:pPr lvl="0" algn="l"/>
            <a:endParaRPr lang="en-US" sz="200" dirty="0">
              <a:solidFill>
                <a:srgbClr val="000099"/>
              </a:solidFill>
            </a:endParaRPr>
          </a:p>
          <a:p>
            <a:pPr marL="342900" lvl="0" indent="-342900" algn="l">
              <a:buFont typeface="Arial" charset="0"/>
              <a:buChar char="•"/>
            </a:pPr>
            <a:r>
              <a:rPr lang="en-US" dirty="0">
                <a:solidFill>
                  <a:srgbClr val="000099"/>
                </a:solidFill>
              </a:rPr>
              <a:t>If you find that your profile is still correct on Charms, </a:t>
            </a:r>
            <a:r>
              <a:rPr lang="en-US" b="1" dirty="0">
                <a:solidFill>
                  <a:srgbClr val="000099"/>
                </a:solidFill>
              </a:rPr>
              <a:t>do NOT create another profile on </a:t>
            </a:r>
            <a:r>
              <a:rPr lang="en-US" b="1" dirty="0" err="1">
                <a:solidFill>
                  <a:srgbClr val="000099"/>
                </a:solidFill>
              </a:rPr>
              <a:t>TexasMusicForms.com</a:t>
            </a:r>
            <a:r>
              <a:rPr lang="en-US" b="1" dirty="0">
                <a:solidFill>
                  <a:srgbClr val="000099"/>
                </a:solidFill>
              </a:rPr>
              <a:t>!  </a:t>
            </a:r>
            <a:endParaRPr lang="en-US" sz="300" dirty="0">
              <a:solidFill>
                <a:srgbClr val="000099"/>
              </a:solidFill>
            </a:endParaRPr>
          </a:p>
          <a:p>
            <a:pPr lvl="0" algn="l"/>
            <a:endParaRPr lang="en-US" sz="300" dirty="0">
              <a:solidFill>
                <a:srgbClr val="000099"/>
              </a:solidFill>
            </a:endParaRPr>
          </a:p>
          <a:p>
            <a:pPr marL="342900" lvl="0" indent="-342900" algn="l">
              <a:buFont typeface="Arial" charset="0"/>
              <a:buChar char="•"/>
            </a:pPr>
            <a:r>
              <a:rPr lang="en-US" dirty="0">
                <a:solidFill>
                  <a:srgbClr val="000099"/>
                </a:solidFill>
              </a:rPr>
              <a:t>Please register </a:t>
            </a:r>
            <a:r>
              <a:rPr lang="en-US" b="1" dirty="0">
                <a:solidFill>
                  <a:srgbClr val="000099"/>
                </a:solidFill>
              </a:rPr>
              <a:t>ONLY ONCE</a:t>
            </a:r>
            <a:r>
              <a:rPr lang="en-US" dirty="0">
                <a:solidFill>
                  <a:srgbClr val="000099"/>
                </a:solidFill>
              </a:rPr>
              <a:t>, unless you are registering for two different divisions or two different campuses. </a:t>
            </a:r>
            <a:r>
              <a:rPr lang="en-US" b="1" dirty="0">
                <a:solidFill>
                  <a:srgbClr val="000099"/>
                </a:solidFill>
              </a:rPr>
              <a:t> </a:t>
            </a:r>
            <a:endParaRPr lang="en-US" sz="300" dirty="0">
              <a:solidFill>
                <a:srgbClr val="000099"/>
              </a:solidFill>
            </a:endParaRPr>
          </a:p>
          <a:p>
            <a:pPr lvl="0" algn="l"/>
            <a:endParaRPr lang="en-US" sz="300" dirty="0">
              <a:solidFill>
                <a:srgbClr val="000099"/>
              </a:solidFill>
            </a:endParaRPr>
          </a:p>
          <a:p>
            <a:pPr marL="342900" indent="-342900" algn="l">
              <a:buFont typeface="Arial" charset="0"/>
              <a:buChar char="•"/>
            </a:pPr>
            <a:endParaRPr lang="en-US" dirty="0">
              <a:solidFill>
                <a:srgbClr val="000099"/>
              </a:solidFill>
            </a:endParaRPr>
          </a:p>
        </p:txBody>
      </p:sp>
      <p:pic>
        <p:nvPicPr>
          <p:cNvPr id="1026" name="Picture 2" descr="uil_texas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9878" cy="74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243" y="1135780"/>
            <a:ext cx="8925514" cy="5005136"/>
          </a:xfrm>
        </p:spPr>
        <p:txBody>
          <a:bodyPr>
            <a:normAutofit/>
          </a:bodyPr>
          <a:lstStyle/>
          <a:p>
            <a:pPr algn="l"/>
            <a:r>
              <a:rPr lang="en-US" sz="5400" b="1" i="1" dirty="0">
                <a:solidFill>
                  <a:srgbClr val="800000"/>
                </a:solidFill>
                <a:latin typeface="+mn-lt"/>
              </a:rPr>
              <a:t>FLASH!!!</a:t>
            </a:r>
            <a:br>
              <a:rPr lang="en-US" sz="5400" b="1" i="1" dirty="0">
                <a:solidFill>
                  <a:srgbClr val="800000"/>
                </a:solidFill>
                <a:latin typeface="+mn-lt"/>
              </a:rPr>
            </a:br>
            <a:br>
              <a:rPr lang="en-US" sz="5400" b="1" i="1" dirty="0">
                <a:solidFill>
                  <a:srgbClr val="800000"/>
                </a:solidFill>
                <a:latin typeface="+mn-lt"/>
              </a:rPr>
            </a:br>
            <a:r>
              <a:rPr lang="en-US" sz="4800" b="1" dirty="0">
                <a:solidFill>
                  <a:srgbClr val="000099"/>
                </a:solidFill>
                <a:latin typeface="+mn-lt"/>
              </a:rPr>
              <a:t>UIL services more than 750,000 music students!  More than any other state!</a:t>
            </a:r>
            <a:br>
              <a:rPr lang="en-US" sz="4800" dirty="0">
                <a:solidFill>
                  <a:srgbClr val="800000"/>
                </a:solidFill>
                <a:latin typeface="+mn-lt"/>
              </a:rPr>
            </a:br>
            <a:br>
              <a:rPr lang="en-US" sz="3600" dirty="0">
                <a:solidFill>
                  <a:srgbClr val="800000"/>
                </a:solidFill>
                <a:latin typeface="+mn-lt"/>
              </a:rPr>
            </a:br>
            <a:endParaRPr lang="en-US" sz="3600" dirty="0">
              <a:solidFill>
                <a:srgbClr val="000099"/>
              </a:solidFill>
              <a:latin typeface="+mn-lt"/>
            </a:endParaRPr>
          </a:p>
        </p:txBody>
      </p:sp>
      <p:pic>
        <p:nvPicPr>
          <p:cNvPr id="1026" name="Picture 2" descr="uil_texas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2034"/>
            <a:ext cx="959878" cy="74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7061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511"/>
            <a:ext cx="9054988" cy="709693"/>
          </a:xfrm>
        </p:spPr>
        <p:txBody>
          <a:bodyPr>
            <a:normAutofit fontScale="90000"/>
          </a:bodyPr>
          <a:lstStyle/>
          <a:p>
            <a:pPr lvl="0" algn="ctr"/>
            <a:r>
              <a:rPr lang="en-US" sz="4000" b="1" dirty="0" err="1">
                <a:solidFill>
                  <a:srgbClr val="800000"/>
                </a:solidFill>
                <a:latin typeface="+mn-lt"/>
              </a:rPr>
              <a:t>Vanco</a:t>
            </a:r>
            <a:r>
              <a:rPr lang="en-US" sz="4000" b="1" dirty="0">
                <a:solidFill>
                  <a:srgbClr val="800000"/>
                </a:solidFill>
                <a:latin typeface="+mn-lt"/>
              </a:rPr>
              <a:t>/Dorian Business Systems </a:t>
            </a:r>
            <a:br>
              <a:rPr lang="en-US" sz="4800" b="1" dirty="0">
                <a:solidFill>
                  <a:srgbClr val="800000"/>
                </a:solidFill>
                <a:latin typeface="+mn-lt"/>
              </a:rPr>
            </a:br>
            <a:r>
              <a:rPr lang="en-US" sz="2700" b="1" dirty="0">
                <a:solidFill>
                  <a:srgbClr val="800000"/>
                </a:solidFill>
                <a:latin typeface="+mn-lt"/>
              </a:rPr>
              <a:t>(</a:t>
            </a:r>
            <a:r>
              <a:rPr lang="en-US" sz="2700" b="1" dirty="0" err="1">
                <a:solidFill>
                  <a:srgbClr val="800000"/>
                </a:solidFill>
                <a:latin typeface="+mn-lt"/>
              </a:rPr>
              <a:t>TexasMusicForms.com</a:t>
            </a:r>
            <a:r>
              <a:rPr lang="en-US" sz="2700" b="1" dirty="0">
                <a:solidFill>
                  <a:srgbClr val="800000"/>
                </a:solidFill>
                <a:latin typeface="+mn-lt"/>
              </a:rPr>
              <a:t> and Charms)</a:t>
            </a:r>
            <a:endParaRPr lang="en-US" sz="2700" i="1" dirty="0">
              <a:solidFill>
                <a:srgbClr val="800000"/>
              </a:solidFill>
              <a:latin typeface="+mn-lt"/>
            </a:endParaRPr>
          </a:p>
        </p:txBody>
      </p:sp>
      <p:sp>
        <p:nvSpPr>
          <p:cNvPr id="3" name="Content Placeholder 2"/>
          <p:cNvSpPr>
            <a:spLocks noGrp="1"/>
          </p:cNvSpPr>
          <p:nvPr>
            <p:ph idx="1"/>
          </p:nvPr>
        </p:nvSpPr>
        <p:spPr>
          <a:xfrm>
            <a:off x="0" y="740204"/>
            <a:ext cx="9216828" cy="6214682"/>
          </a:xfrm>
        </p:spPr>
        <p:txBody>
          <a:bodyPr>
            <a:normAutofit/>
          </a:bodyPr>
          <a:lstStyle/>
          <a:p>
            <a:pPr marL="0" indent="0">
              <a:buNone/>
            </a:pPr>
            <a:endParaRPr lang="en-US" sz="400" dirty="0">
              <a:solidFill>
                <a:srgbClr val="000099"/>
              </a:solidFill>
            </a:endParaRPr>
          </a:p>
          <a:p>
            <a:pPr marL="0" indent="0">
              <a:buNone/>
            </a:pPr>
            <a:endParaRPr lang="en-US" dirty="0"/>
          </a:p>
          <a:p>
            <a:endParaRPr lang="en-US" dirty="0">
              <a:solidFill>
                <a:srgbClr val="000099"/>
              </a:solidFill>
            </a:endParaRPr>
          </a:p>
        </p:txBody>
      </p:sp>
      <p:sp>
        <p:nvSpPr>
          <p:cNvPr id="4" name="Rectangle 3"/>
          <p:cNvSpPr/>
          <p:nvPr/>
        </p:nvSpPr>
        <p:spPr>
          <a:xfrm>
            <a:off x="-86628" y="1066815"/>
            <a:ext cx="9047747" cy="4724370"/>
          </a:xfrm>
          <a:prstGeom prst="rect">
            <a:avLst/>
          </a:prstGeom>
        </p:spPr>
        <p:txBody>
          <a:bodyPr wrap="square">
            <a:spAutoFit/>
          </a:bodyPr>
          <a:lstStyle/>
          <a:p>
            <a:pPr marL="342900" lvl="0" indent="-342900">
              <a:buFont typeface="Arial" charset="0"/>
              <a:buChar char="•"/>
            </a:pPr>
            <a:r>
              <a:rPr lang="en-US" sz="2800" dirty="0">
                <a:solidFill>
                  <a:srgbClr val="000099"/>
                </a:solidFill>
              </a:rPr>
              <a:t>NOTE:  The person </a:t>
            </a:r>
            <a:r>
              <a:rPr lang="en-US" sz="2800" b="1" u="sng" dirty="0">
                <a:solidFill>
                  <a:srgbClr val="000099"/>
                </a:solidFill>
              </a:rPr>
              <a:t>who does the registering under his/her own profile will show up as the primary conductor</a:t>
            </a:r>
            <a:r>
              <a:rPr lang="en-US" sz="2800" dirty="0">
                <a:solidFill>
                  <a:srgbClr val="000099"/>
                </a:solidFill>
              </a:rPr>
              <a:t> of the ensemble.  </a:t>
            </a:r>
            <a:r>
              <a:rPr lang="en-US" sz="2800" dirty="0">
                <a:solidFill>
                  <a:srgbClr val="800000"/>
                </a:solidFill>
              </a:rPr>
              <a:t>Therefore, do your OWN entries though your own login!  Don’t have a colleague do it!</a:t>
            </a:r>
          </a:p>
          <a:p>
            <a:pPr lvl="0"/>
            <a:endParaRPr lang="en-US" sz="800" dirty="0">
              <a:solidFill>
                <a:srgbClr val="000099"/>
              </a:solidFill>
            </a:endParaRPr>
          </a:p>
          <a:p>
            <a:pPr marL="342900" lvl="0" indent="-342900">
              <a:buFont typeface="Arial" charset="0"/>
              <a:buChar char="•"/>
            </a:pPr>
            <a:r>
              <a:rPr lang="en-US" sz="2800" dirty="0">
                <a:solidFill>
                  <a:srgbClr val="000099"/>
                </a:solidFill>
              </a:rPr>
              <a:t>Only ONE login/password only </a:t>
            </a:r>
            <a:r>
              <a:rPr lang="en-US" sz="2800" u="sng" dirty="0">
                <a:solidFill>
                  <a:srgbClr val="000099"/>
                </a:solidFill>
              </a:rPr>
              <a:t>per director per level/strand</a:t>
            </a:r>
            <a:r>
              <a:rPr lang="en-US" sz="2800" dirty="0">
                <a:solidFill>
                  <a:srgbClr val="000099"/>
                </a:solidFill>
              </a:rPr>
              <a:t>!</a:t>
            </a:r>
          </a:p>
          <a:p>
            <a:endParaRPr lang="en-US" sz="800" dirty="0">
              <a:solidFill>
                <a:srgbClr val="000099"/>
              </a:solidFill>
            </a:endParaRPr>
          </a:p>
          <a:p>
            <a:endParaRPr lang="en-US" sz="800" dirty="0">
              <a:solidFill>
                <a:srgbClr val="800000"/>
              </a:solidFill>
            </a:endParaRPr>
          </a:p>
          <a:p>
            <a:pPr marL="342900" indent="-342900">
              <a:buFont typeface="Arial" charset="0"/>
              <a:buChar char="•"/>
            </a:pPr>
            <a:r>
              <a:rPr lang="en-US" sz="2800" dirty="0">
                <a:solidFill>
                  <a:srgbClr val="800000"/>
                </a:solidFill>
              </a:rPr>
              <a:t>If your school needs for </a:t>
            </a:r>
            <a:r>
              <a:rPr lang="en-US" sz="2800" dirty="0" err="1">
                <a:solidFill>
                  <a:srgbClr val="800000"/>
                </a:solidFill>
              </a:rPr>
              <a:t>Vanco</a:t>
            </a:r>
            <a:r>
              <a:rPr lang="en-US" sz="2800" dirty="0">
                <a:solidFill>
                  <a:srgbClr val="800000"/>
                </a:solidFill>
              </a:rPr>
              <a:t> to become a state vendor, you need to make this request directly to </a:t>
            </a:r>
            <a:r>
              <a:rPr lang="en-US" sz="2800" dirty="0" err="1">
                <a:solidFill>
                  <a:srgbClr val="800000"/>
                </a:solidFill>
              </a:rPr>
              <a:t>Vanco</a:t>
            </a:r>
            <a:r>
              <a:rPr lang="en-US" sz="2800" dirty="0">
                <a:solidFill>
                  <a:srgbClr val="800000"/>
                </a:solidFill>
              </a:rPr>
              <a:t>.</a:t>
            </a:r>
          </a:p>
          <a:p>
            <a:pPr lvl="0"/>
            <a:endParaRPr lang="en-US" sz="800" dirty="0">
              <a:solidFill>
                <a:srgbClr val="000099"/>
              </a:solidFill>
            </a:endParaRPr>
          </a:p>
          <a:p>
            <a:endParaRPr lang="en-US" sz="800" dirty="0">
              <a:solidFill>
                <a:srgbClr val="000099"/>
              </a:solidFill>
            </a:endParaRPr>
          </a:p>
          <a:p>
            <a:endParaRPr lang="en-US" sz="500" dirty="0">
              <a:solidFill>
                <a:srgbClr val="000099"/>
              </a:solidFill>
            </a:endParaRPr>
          </a:p>
          <a:p>
            <a:pPr marL="342900" indent="-342900">
              <a:buFont typeface="Arial" charset="0"/>
              <a:buChar char="•"/>
            </a:pPr>
            <a:endParaRPr lang="en-US" sz="3200" dirty="0">
              <a:solidFill>
                <a:srgbClr val="800000"/>
              </a:solidFill>
            </a:endParaRPr>
          </a:p>
        </p:txBody>
      </p:sp>
    </p:spTree>
    <p:extLst>
      <p:ext uri="{BB962C8B-B14F-4D97-AF65-F5344CB8AC3E}">
        <p14:creationId xmlns:p14="http://schemas.microsoft.com/office/powerpoint/2010/main" val="226266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1143"/>
            <a:ext cx="9054988" cy="709693"/>
          </a:xfrm>
        </p:spPr>
        <p:txBody>
          <a:bodyPr>
            <a:noAutofit/>
          </a:bodyPr>
          <a:lstStyle/>
          <a:p>
            <a:pPr lvl="0"/>
            <a:r>
              <a:rPr lang="en-US" sz="4800" b="1" i="1" dirty="0">
                <a:solidFill>
                  <a:srgbClr val="800000"/>
                </a:solidFill>
                <a:latin typeface="+mn-lt"/>
              </a:rPr>
              <a:t>Speaking of Charms…</a:t>
            </a:r>
            <a:endParaRPr lang="en-US" sz="4800" i="1" dirty="0">
              <a:solidFill>
                <a:srgbClr val="800000"/>
              </a:solidFill>
              <a:latin typeface="+mn-lt"/>
            </a:endParaRPr>
          </a:p>
        </p:txBody>
      </p:sp>
      <p:sp>
        <p:nvSpPr>
          <p:cNvPr id="3" name="Content Placeholder 2"/>
          <p:cNvSpPr>
            <a:spLocks noGrp="1"/>
          </p:cNvSpPr>
          <p:nvPr>
            <p:ph idx="1"/>
          </p:nvPr>
        </p:nvSpPr>
        <p:spPr>
          <a:xfrm>
            <a:off x="0" y="740204"/>
            <a:ext cx="9216828" cy="6214682"/>
          </a:xfrm>
        </p:spPr>
        <p:txBody>
          <a:bodyPr>
            <a:normAutofit/>
          </a:bodyPr>
          <a:lstStyle/>
          <a:p>
            <a:pPr marL="0" indent="0">
              <a:buNone/>
            </a:pPr>
            <a:endParaRPr lang="en-US" sz="400" dirty="0">
              <a:solidFill>
                <a:srgbClr val="000099"/>
              </a:solidFill>
            </a:endParaRPr>
          </a:p>
          <a:p>
            <a:pPr marL="0" indent="0">
              <a:buNone/>
            </a:pPr>
            <a:endParaRPr lang="en-US" dirty="0"/>
          </a:p>
          <a:p>
            <a:endParaRPr lang="en-US" dirty="0">
              <a:solidFill>
                <a:srgbClr val="000099"/>
              </a:solidFill>
            </a:endParaRPr>
          </a:p>
        </p:txBody>
      </p:sp>
      <p:sp>
        <p:nvSpPr>
          <p:cNvPr id="4" name="Rectangle 3"/>
          <p:cNvSpPr/>
          <p:nvPr/>
        </p:nvSpPr>
        <p:spPr>
          <a:xfrm>
            <a:off x="96253" y="2050181"/>
            <a:ext cx="8958735" cy="3046988"/>
          </a:xfrm>
          <a:prstGeom prst="rect">
            <a:avLst/>
          </a:prstGeom>
        </p:spPr>
        <p:txBody>
          <a:bodyPr wrap="square">
            <a:spAutoFit/>
          </a:bodyPr>
          <a:lstStyle/>
          <a:p>
            <a:pPr lvl="0"/>
            <a:r>
              <a:rPr lang="en-US" sz="3600" dirty="0">
                <a:solidFill>
                  <a:srgbClr val="000099"/>
                </a:solidFill>
              </a:rPr>
              <a:t>If your school or district is using a system </a:t>
            </a:r>
            <a:r>
              <a:rPr lang="en-US" sz="3600" u="sng" dirty="0">
                <a:solidFill>
                  <a:srgbClr val="000099"/>
                </a:solidFill>
              </a:rPr>
              <a:t>other than Charms</a:t>
            </a:r>
            <a:r>
              <a:rPr lang="en-US" sz="3600" dirty="0">
                <a:solidFill>
                  <a:srgbClr val="000099"/>
                </a:solidFill>
              </a:rPr>
              <a:t>, such as Cut Time, simply enter UIL events through </a:t>
            </a:r>
            <a:r>
              <a:rPr lang="en-US" sz="3600" dirty="0" err="1">
                <a:solidFill>
                  <a:srgbClr val="000099"/>
                </a:solidFill>
              </a:rPr>
              <a:t>TexasMusicForms.com</a:t>
            </a:r>
            <a:r>
              <a:rPr lang="en-US" sz="3600" dirty="0">
                <a:solidFill>
                  <a:srgbClr val="000099"/>
                </a:solidFill>
              </a:rPr>
              <a:t>.  </a:t>
            </a:r>
          </a:p>
          <a:p>
            <a:pPr lvl="0"/>
            <a:endParaRPr lang="en-US" sz="1200" dirty="0">
              <a:solidFill>
                <a:srgbClr val="000099"/>
              </a:solidFill>
            </a:endParaRPr>
          </a:p>
          <a:p>
            <a:pPr lvl="0"/>
            <a:r>
              <a:rPr lang="en-US" sz="3600" dirty="0">
                <a:solidFill>
                  <a:srgbClr val="000099"/>
                </a:solidFill>
              </a:rPr>
              <a:t>For the time being, we have no other entry portal system available.</a:t>
            </a:r>
            <a:endParaRPr lang="en-US" sz="3600" dirty="0">
              <a:solidFill>
                <a:srgbClr val="800000"/>
              </a:solidFill>
            </a:endParaRPr>
          </a:p>
        </p:txBody>
      </p:sp>
    </p:spTree>
    <p:extLst>
      <p:ext uri="{BB962C8B-B14F-4D97-AF65-F5344CB8AC3E}">
        <p14:creationId xmlns:p14="http://schemas.microsoft.com/office/powerpoint/2010/main" val="85889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682"/>
            <a:ext cx="9144000" cy="672353"/>
          </a:xfrm>
        </p:spPr>
        <p:txBody>
          <a:bodyPr>
            <a:normAutofit fontScale="90000"/>
          </a:bodyPr>
          <a:lstStyle/>
          <a:p>
            <a:pPr algn="ctr"/>
            <a:r>
              <a:rPr lang="en-US" b="1" i="1" dirty="0">
                <a:solidFill>
                  <a:srgbClr val="800000"/>
                </a:solidFill>
                <a:latin typeface="Calibri" charset="0"/>
                <a:ea typeface="Calibri" charset="0"/>
                <a:cs typeface="Calibri" charset="0"/>
              </a:rPr>
              <a:t>TMAA Adjudication Rubrics</a:t>
            </a:r>
            <a:endParaRPr lang="en-US" b="1" i="1" dirty="0">
              <a:latin typeface="Calibri" charset="0"/>
              <a:ea typeface="Calibri" charset="0"/>
              <a:cs typeface="Calibri" charset="0"/>
            </a:endParaRPr>
          </a:p>
        </p:txBody>
      </p:sp>
      <p:sp>
        <p:nvSpPr>
          <p:cNvPr id="3" name="Content Placeholder 2"/>
          <p:cNvSpPr>
            <a:spLocks noGrp="1"/>
          </p:cNvSpPr>
          <p:nvPr>
            <p:ph idx="1"/>
          </p:nvPr>
        </p:nvSpPr>
        <p:spPr>
          <a:xfrm>
            <a:off x="129988" y="1203535"/>
            <a:ext cx="8884023" cy="5101013"/>
          </a:xfrm>
        </p:spPr>
        <p:txBody>
          <a:bodyPr>
            <a:normAutofit/>
          </a:bodyPr>
          <a:lstStyle/>
          <a:p>
            <a:r>
              <a:rPr lang="en-US" dirty="0">
                <a:solidFill>
                  <a:srgbClr val="000099"/>
                </a:solidFill>
              </a:rPr>
              <a:t>The REVISED rubrics for all events are available for download from the UIL website.  ONLY use the ones found on the website, since they are sometimes updated.</a:t>
            </a:r>
          </a:p>
          <a:p>
            <a:pPr marL="0" indent="0">
              <a:buNone/>
            </a:pPr>
            <a:r>
              <a:rPr lang="en-US" sz="800" dirty="0">
                <a:solidFill>
                  <a:srgbClr val="000099"/>
                </a:solidFill>
              </a:rPr>
              <a:t> </a:t>
            </a:r>
          </a:p>
          <a:p>
            <a:r>
              <a:rPr lang="en-US" dirty="0">
                <a:solidFill>
                  <a:srgbClr val="000099"/>
                </a:solidFill>
              </a:rPr>
              <a:t>These can actually be shared with your students and utilized effectively in your preparations.  They will be provided for them to have at their desks while judging.</a:t>
            </a:r>
          </a:p>
          <a:p>
            <a:pPr marL="0" indent="0">
              <a:buNone/>
            </a:pPr>
            <a:endParaRPr lang="en-US" sz="800" dirty="0">
              <a:solidFill>
                <a:srgbClr val="000099"/>
              </a:solidFill>
            </a:endParaRPr>
          </a:p>
          <a:p>
            <a:pPr marL="0" indent="0">
              <a:buNone/>
            </a:pPr>
            <a:endParaRPr lang="en-US" sz="800" dirty="0">
              <a:solidFill>
                <a:srgbClr val="000099"/>
              </a:solidFill>
            </a:endParaRPr>
          </a:p>
          <a:p>
            <a:pPr marL="0" indent="0">
              <a:buNone/>
            </a:pPr>
            <a:r>
              <a:rPr lang="en-US" b="1" dirty="0">
                <a:solidFill>
                  <a:srgbClr val="800000"/>
                </a:solidFill>
              </a:rPr>
              <a:t>FYI:  Judges sometimes use the rubrics most when they are “undecided” about your ratings.</a:t>
            </a:r>
          </a:p>
        </p:txBody>
      </p:sp>
    </p:spTree>
    <p:extLst>
      <p:ext uri="{BB962C8B-B14F-4D97-AF65-F5344CB8AC3E}">
        <p14:creationId xmlns:p14="http://schemas.microsoft.com/office/powerpoint/2010/main" val="28391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00" y="237307"/>
            <a:ext cx="9278754" cy="1178539"/>
          </a:xfrm>
        </p:spPr>
        <p:txBody>
          <a:bodyPr>
            <a:noAutofit/>
          </a:bodyPr>
          <a:lstStyle/>
          <a:p>
            <a:pPr algn="ctr"/>
            <a:r>
              <a:rPr lang="en-US" sz="3400" b="1" i="1" dirty="0">
                <a:solidFill>
                  <a:srgbClr val="800000"/>
                </a:solidFill>
                <a:latin typeface="+mn-lt"/>
              </a:rPr>
              <a:t>Public Domain Music, Electronic Music Downloads, and Permanently Out of Print Music</a:t>
            </a:r>
            <a:endParaRPr lang="en-US" sz="3400" b="1" dirty="0">
              <a:solidFill>
                <a:srgbClr val="800000"/>
              </a:solidFill>
              <a:latin typeface="+mn-lt"/>
            </a:endParaRPr>
          </a:p>
        </p:txBody>
      </p:sp>
      <p:sp>
        <p:nvSpPr>
          <p:cNvPr id="3" name="Subtitle 2"/>
          <p:cNvSpPr>
            <a:spLocks noGrp="1"/>
          </p:cNvSpPr>
          <p:nvPr>
            <p:ph idx="1"/>
          </p:nvPr>
        </p:nvSpPr>
        <p:spPr>
          <a:xfrm>
            <a:off x="78044" y="1700980"/>
            <a:ext cx="9065956" cy="4988539"/>
          </a:xfrm>
        </p:spPr>
        <p:txBody>
          <a:bodyPr>
            <a:noAutofit/>
          </a:bodyPr>
          <a:lstStyle/>
          <a:p>
            <a:r>
              <a:rPr lang="en-US" b="1" dirty="0">
                <a:solidFill>
                  <a:srgbClr val="000099"/>
                </a:solidFill>
              </a:rPr>
              <a:t>UIL requires that all music scores given to judges be copyright-compliant.  </a:t>
            </a:r>
          </a:p>
          <a:p>
            <a:pPr marL="0" indent="0">
              <a:buNone/>
            </a:pPr>
            <a:endParaRPr lang="en-US" sz="1800" b="1" dirty="0">
              <a:solidFill>
                <a:srgbClr val="000099"/>
              </a:solidFill>
            </a:endParaRPr>
          </a:p>
          <a:p>
            <a:r>
              <a:rPr lang="en-US" b="1" dirty="0">
                <a:solidFill>
                  <a:srgbClr val="000099"/>
                </a:solidFill>
              </a:rPr>
              <a:t>Proper documentation MUST be attached.  Scores that are POP should have a letter from the publisher or music distributer stating this, and “</a:t>
            </a:r>
            <a:r>
              <a:rPr lang="en-US" b="1" u="sng" dirty="0">
                <a:solidFill>
                  <a:srgbClr val="000099"/>
                </a:solidFill>
              </a:rPr>
              <a:t>express permission to copy” </a:t>
            </a:r>
            <a:r>
              <a:rPr lang="en-US" b="1" dirty="0">
                <a:solidFill>
                  <a:srgbClr val="000099"/>
                </a:solidFill>
              </a:rPr>
              <a:t>must be included.</a:t>
            </a:r>
          </a:p>
          <a:p>
            <a:pPr marL="0" indent="0">
              <a:buNone/>
            </a:pPr>
            <a:endParaRPr lang="en-US" sz="1800" b="1" dirty="0">
              <a:solidFill>
                <a:srgbClr val="000099"/>
              </a:solidFill>
            </a:endParaRPr>
          </a:p>
          <a:p>
            <a:r>
              <a:rPr lang="en-US" b="1" dirty="0">
                <a:solidFill>
                  <a:srgbClr val="000099"/>
                </a:solidFill>
              </a:rPr>
              <a:t>NOTE:  A letter from a music vendor simply explaining that a selection is “permanently out of print” does not suffice by itself.  A letter from </a:t>
            </a:r>
            <a:r>
              <a:rPr lang="en-US" b="1" u="sng" dirty="0">
                <a:solidFill>
                  <a:srgbClr val="000099"/>
                </a:solidFill>
              </a:rPr>
              <a:t>the actual copyright holder </a:t>
            </a:r>
            <a:r>
              <a:rPr lang="en-US" b="1" dirty="0">
                <a:solidFill>
                  <a:srgbClr val="000099"/>
                </a:solidFill>
              </a:rPr>
              <a:t>granting permission to copy must be provided.</a:t>
            </a:r>
            <a:endParaRPr lang="en-US" i="1" dirty="0">
              <a:solidFill>
                <a:srgbClr val="800000"/>
              </a:solidFill>
            </a:endParaRPr>
          </a:p>
        </p:txBody>
      </p:sp>
    </p:spTree>
    <p:extLst>
      <p:ext uri="{BB962C8B-B14F-4D97-AF65-F5344CB8AC3E}">
        <p14:creationId xmlns:p14="http://schemas.microsoft.com/office/powerpoint/2010/main" val="1802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667069"/>
            <a:ext cx="9144000" cy="4657385"/>
          </a:xfrm>
        </p:spPr>
        <p:txBody>
          <a:bodyPr>
            <a:noAutofit/>
          </a:bodyPr>
          <a:lstStyle/>
          <a:p>
            <a:pPr lvl="0" algn="l"/>
            <a:r>
              <a:rPr lang="en-US" sz="3200" dirty="0">
                <a:solidFill>
                  <a:srgbClr val="000099"/>
                </a:solidFill>
                <a:latin typeface="+mn-lt"/>
              </a:rPr>
              <a:t>As of last year, the Sight-reading Room is open to spectators.  </a:t>
            </a:r>
            <a:r>
              <a:rPr lang="en-US" sz="3200" i="1" dirty="0">
                <a:solidFill>
                  <a:srgbClr val="800000"/>
                </a:solidFill>
                <a:latin typeface="+mn-lt"/>
              </a:rPr>
              <a:t>(No restrictions on other directors coming into the room.)</a:t>
            </a:r>
            <a:br>
              <a:rPr lang="en-US" sz="2000" dirty="0">
                <a:solidFill>
                  <a:srgbClr val="000099"/>
                </a:solidFill>
                <a:latin typeface="+mn-lt"/>
              </a:rPr>
            </a:br>
            <a:br>
              <a:rPr lang="en-US" sz="2000" dirty="0">
                <a:solidFill>
                  <a:srgbClr val="000099"/>
                </a:solidFill>
                <a:latin typeface="+mn-lt"/>
              </a:rPr>
            </a:br>
            <a:r>
              <a:rPr lang="en-US" sz="3200" dirty="0">
                <a:solidFill>
                  <a:srgbClr val="000099"/>
                </a:solidFill>
                <a:latin typeface="+mn-lt"/>
              </a:rPr>
              <a:t>Directors of the performing ensemble may NOT request that the public be prevented from watching and listening.</a:t>
            </a:r>
            <a:br>
              <a:rPr lang="en-US" sz="3200" dirty="0">
                <a:solidFill>
                  <a:srgbClr val="000099"/>
                </a:solidFill>
                <a:latin typeface="+mn-lt"/>
              </a:rPr>
            </a:br>
            <a:br>
              <a:rPr lang="en-US" sz="3600" dirty="0">
                <a:solidFill>
                  <a:srgbClr val="000099"/>
                </a:solidFill>
                <a:latin typeface="+mn-lt"/>
              </a:rPr>
            </a:br>
            <a:r>
              <a:rPr lang="en-US" sz="3200" dirty="0">
                <a:solidFill>
                  <a:srgbClr val="000099"/>
                </a:solidFill>
                <a:latin typeface="+mn-lt"/>
              </a:rPr>
              <a:t>Restrictions on audio or video recordings are still in place.</a:t>
            </a:r>
            <a:endParaRPr lang="en-US" sz="3200" dirty="0">
              <a:solidFill>
                <a:srgbClr val="800000"/>
              </a:solidFill>
              <a:latin typeface="+mn-lt"/>
            </a:endParaRPr>
          </a:p>
        </p:txBody>
      </p:sp>
      <p:sp>
        <p:nvSpPr>
          <p:cNvPr id="3" name="Subtitle 2"/>
          <p:cNvSpPr>
            <a:spLocks noGrp="1"/>
          </p:cNvSpPr>
          <p:nvPr>
            <p:ph type="subTitle" idx="1"/>
          </p:nvPr>
        </p:nvSpPr>
        <p:spPr>
          <a:xfrm>
            <a:off x="0" y="113999"/>
            <a:ext cx="9144000" cy="741941"/>
          </a:xfrm>
        </p:spPr>
        <p:txBody>
          <a:bodyPr>
            <a:noAutofit/>
          </a:bodyPr>
          <a:lstStyle/>
          <a:p>
            <a:r>
              <a:rPr lang="en-US" sz="4000" b="1" i="1" dirty="0">
                <a:solidFill>
                  <a:srgbClr val="800000"/>
                </a:solidFill>
                <a:latin typeface="Calibri" charset="0"/>
                <a:ea typeface="Calibri" charset="0"/>
                <a:cs typeface="Calibri" charset="0"/>
              </a:rPr>
              <a:t>REMINDER:  Sight-reading Room Procedures</a:t>
            </a:r>
          </a:p>
        </p:txBody>
      </p:sp>
    </p:spTree>
    <p:extLst>
      <p:ext uri="{BB962C8B-B14F-4D97-AF65-F5344CB8AC3E}">
        <p14:creationId xmlns:p14="http://schemas.microsoft.com/office/powerpoint/2010/main" val="141212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9106" y="52428"/>
            <a:ext cx="7772400" cy="687776"/>
          </a:xfrm>
        </p:spPr>
        <p:txBody>
          <a:bodyPr>
            <a:noAutofit/>
          </a:bodyPr>
          <a:lstStyle/>
          <a:p>
            <a:r>
              <a:rPr lang="en-US" sz="3600" b="1" i="1" dirty="0">
                <a:solidFill>
                  <a:srgbClr val="800000"/>
                </a:solidFill>
                <a:latin typeface="+mn-lt"/>
              </a:rPr>
              <a:t>Prescribed Music List (PML) Updates</a:t>
            </a:r>
          </a:p>
        </p:txBody>
      </p:sp>
      <p:sp>
        <p:nvSpPr>
          <p:cNvPr id="4" name="Subtitle 3"/>
          <p:cNvSpPr>
            <a:spLocks noGrp="1"/>
          </p:cNvSpPr>
          <p:nvPr>
            <p:ph type="subTitle" idx="1"/>
          </p:nvPr>
        </p:nvSpPr>
        <p:spPr>
          <a:xfrm>
            <a:off x="1" y="1135781"/>
            <a:ext cx="9143999" cy="5195188"/>
          </a:xfrm>
        </p:spPr>
        <p:txBody>
          <a:bodyPr>
            <a:normAutofit fontScale="92500" lnSpcReduction="20000"/>
          </a:bodyPr>
          <a:lstStyle/>
          <a:p>
            <a:pPr marL="342900" indent="-342900" algn="l">
              <a:buFont typeface="Arial" charset="0"/>
              <a:buChar char="•"/>
            </a:pPr>
            <a:r>
              <a:rPr lang="en-US" sz="2800" dirty="0">
                <a:solidFill>
                  <a:srgbClr val="000099"/>
                </a:solidFill>
              </a:rPr>
              <a:t>The NEW PML will go live on September 1.  </a:t>
            </a:r>
            <a:endParaRPr lang="en-US" sz="2800" dirty="0">
              <a:solidFill>
                <a:srgbClr val="00B050"/>
              </a:solidFill>
            </a:endParaRPr>
          </a:p>
          <a:p>
            <a:pPr algn="l"/>
            <a:endParaRPr lang="en-US" sz="1000" dirty="0">
              <a:solidFill>
                <a:srgbClr val="800000"/>
              </a:solidFill>
            </a:endParaRPr>
          </a:p>
          <a:p>
            <a:pPr marL="342900" indent="-342900" algn="l">
              <a:buFont typeface="Arial" charset="0"/>
              <a:buChar char="•"/>
            </a:pPr>
            <a:r>
              <a:rPr lang="en-US" sz="2800" dirty="0">
                <a:solidFill>
                  <a:srgbClr val="800000"/>
                </a:solidFill>
              </a:rPr>
              <a:t>The only OFFICIAL PML is found at </a:t>
            </a:r>
            <a:r>
              <a:rPr lang="en-US" sz="2800" dirty="0">
                <a:solidFill>
                  <a:srgbClr val="800000"/>
                </a:solidFill>
                <a:hlinkClick r:id="rId3"/>
              </a:rPr>
              <a:t>www.uiltexas.org/music</a:t>
            </a:r>
            <a:r>
              <a:rPr lang="en-US" sz="2800" dirty="0">
                <a:solidFill>
                  <a:srgbClr val="800000"/>
                </a:solidFill>
              </a:rPr>
              <a:t>.</a:t>
            </a:r>
          </a:p>
          <a:p>
            <a:pPr algn="l"/>
            <a:endParaRPr lang="en-US" sz="1000" dirty="0">
              <a:solidFill>
                <a:srgbClr val="000099"/>
              </a:solidFill>
            </a:endParaRPr>
          </a:p>
          <a:p>
            <a:pPr marL="342900" indent="-342900" algn="l">
              <a:buFont typeface="Arial" charset="0"/>
              <a:buChar char="•"/>
            </a:pPr>
            <a:r>
              <a:rPr lang="en-US" sz="2800" dirty="0">
                <a:solidFill>
                  <a:srgbClr val="000099"/>
                </a:solidFill>
              </a:rPr>
              <a:t>Other platforms (</a:t>
            </a:r>
            <a:r>
              <a:rPr lang="en-US" sz="2800" dirty="0" err="1">
                <a:solidFill>
                  <a:srgbClr val="000099"/>
                </a:solidFill>
              </a:rPr>
              <a:t>TexasMusicForms</a:t>
            </a:r>
            <a:r>
              <a:rPr lang="en-US" sz="2800" dirty="0">
                <a:solidFill>
                  <a:srgbClr val="000099"/>
                </a:solidFill>
              </a:rPr>
              <a:t>, Charms, etc.) are </a:t>
            </a:r>
            <a:r>
              <a:rPr lang="en-US" sz="2800" u="sng" dirty="0">
                <a:solidFill>
                  <a:srgbClr val="000099"/>
                </a:solidFill>
              </a:rPr>
              <a:t>unofficial </a:t>
            </a:r>
            <a:r>
              <a:rPr lang="en-US" sz="2800" dirty="0">
                <a:solidFill>
                  <a:srgbClr val="000099"/>
                </a:solidFill>
              </a:rPr>
              <a:t>and may contain inconsistencies with the actual PML.</a:t>
            </a:r>
          </a:p>
          <a:p>
            <a:pPr algn="l"/>
            <a:endParaRPr lang="en-US" sz="900" dirty="0">
              <a:solidFill>
                <a:srgbClr val="800000"/>
              </a:solidFill>
            </a:endParaRPr>
          </a:p>
          <a:p>
            <a:pPr marL="342900" indent="-342900" algn="l">
              <a:buFont typeface="Arial" charset="0"/>
              <a:buChar char="•"/>
            </a:pPr>
            <a:r>
              <a:rPr lang="en-US" sz="2800" dirty="0">
                <a:solidFill>
                  <a:srgbClr val="800000"/>
                </a:solidFill>
              </a:rPr>
              <a:t>Directors wishing to offer input about the PML, such as assignments to classifications, additions, deletions, etc. may do so through an email portal on the website.</a:t>
            </a:r>
          </a:p>
          <a:p>
            <a:pPr algn="l"/>
            <a:endParaRPr lang="en-US" sz="900" dirty="0">
              <a:solidFill>
                <a:srgbClr val="000099"/>
              </a:solidFill>
            </a:endParaRPr>
          </a:p>
          <a:p>
            <a:pPr marL="342900" indent="-342900" algn="l">
              <a:buFont typeface="Arial" charset="0"/>
              <a:buChar char="•"/>
            </a:pPr>
            <a:r>
              <a:rPr lang="en-US" sz="2800" dirty="0">
                <a:solidFill>
                  <a:srgbClr val="000099"/>
                </a:solidFill>
              </a:rPr>
              <a:t>No changes in titles will be made during the year;  however, CORRECTIONS will be made as discovered.</a:t>
            </a:r>
          </a:p>
          <a:p>
            <a:pPr algn="l"/>
            <a:endParaRPr lang="en-US" sz="900" dirty="0">
              <a:solidFill>
                <a:srgbClr val="800000"/>
              </a:solidFill>
            </a:endParaRPr>
          </a:p>
          <a:p>
            <a:pPr marL="342900" indent="-342900" algn="l">
              <a:buFont typeface="Arial" charset="0"/>
              <a:buChar char="•"/>
            </a:pPr>
            <a:r>
              <a:rPr lang="en-US" sz="2800" dirty="0">
                <a:solidFill>
                  <a:srgbClr val="800000"/>
                </a:solidFill>
              </a:rPr>
              <a:t>UIL staff has begun extensive review of solos and ensembles.  Class 1 wind and vocal titles have been done, with the rest to be done next.</a:t>
            </a:r>
          </a:p>
        </p:txBody>
      </p:sp>
      <p:pic>
        <p:nvPicPr>
          <p:cNvPr id="1026" name="Picture 2" descr="uil_texas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9878" cy="74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36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10" end="10"/>
                                            </p:txEl>
                                          </p:spTgt>
                                        </p:tgtEl>
                                        <p:attrNameLst>
                                          <p:attrName>style.visibility</p:attrName>
                                        </p:attrNameLst>
                                      </p:cBhvr>
                                      <p:to>
                                        <p:strVal val="visible"/>
                                      </p:to>
                                    </p:set>
                                    <p:animEffect transition="in" filter="fade">
                                      <p:cBhvr>
                                        <p:cTn id="32"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9106" y="52428"/>
            <a:ext cx="7772400" cy="687776"/>
          </a:xfrm>
        </p:spPr>
        <p:txBody>
          <a:bodyPr>
            <a:noAutofit/>
          </a:bodyPr>
          <a:lstStyle/>
          <a:p>
            <a:r>
              <a:rPr lang="en-US" sz="3600" b="1" i="1" dirty="0">
                <a:solidFill>
                  <a:srgbClr val="800000"/>
                </a:solidFill>
                <a:latin typeface="+mn-lt"/>
              </a:rPr>
              <a:t>Prescribed Music List (PML) Updates</a:t>
            </a:r>
          </a:p>
        </p:txBody>
      </p:sp>
      <p:sp>
        <p:nvSpPr>
          <p:cNvPr id="4" name="Subtitle 3"/>
          <p:cNvSpPr>
            <a:spLocks noGrp="1"/>
          </p:cNvSpPr>
          <p:nvPr>
            <p:ph type="subTitle" idx="1"/>
          </p:nvPr>
        </p:nvSpPr>
        <p:spPr>
          <a:xfrm>
            <a:off x="1" y="1135781"/>
            <a:ext cx="9143999" cy="5195188"/>
          </a:xfrm>
        </p:spPr>
        <p:txBody>
          <a:bodyPr>
            <a:normAutofit/>
          </a:bodyPr>
          <a:lstStyle/>
          <a:p>
            <a:pPr marL="342900" indent="-342900" algn="l">
              <a:buFont typeface="Arial" charset="0"/>
              <a:buChar char="•"/>
            </a:pPr>
            <a:r>
              <a:rPr lang="en-US" sz="2800" dirty="0">
                <a:solidFill>
                  <a:srgbClr val="000099"/>
                </a:solidFill>
              </a:rPr>
              <a:t>700 new titles have been added for solos and ensembles.</a:t>
            </a:r>
          </a:p>
          <a:p>
            <a:pPr marL="342900" indent="-342900" algn="l">
              <a:buFont typeface="Arial" charset="0"/>
              <a:buChar char="•"/>
            </a:pPr>
            <a:r>
              <a:rPr lang="en-US" sz="2800" dirty="0">
                <a:solidFill>
                  <a:srgbClr val="800000"/>
                </a:solidFill>
              </a:rPr>
              <a:t>Some new event codes have been added, and some events have been combined.  Examples:</a:t>
            </a:r>
          </a:p>
          <a:p>
            <a:pPr marL="801688" indent="-458788" algn="l">
              <a:buFont typeface="Courier New" panose="02070309020205020404" pitchFamily="49" charset="0"/>
              <a:buChar char="o"/>
            </a:pPr>
            <a:r>
              <a:rPr lang="en-US" sz="2800" dirty="0">
                <a:solidFill>
                  <a:srgbClr val="800000"/>
                </a:solidFill>
              </a:rPr>
              <a:t>Woodwind trios now consolidated</a:t>
            </a:r>
          </a:p>
          <a:p>
            <a:pPr marL="801688" indent="-458788" algn="l">
              <a:buFont typeface="Courier New" panose="02070309020205020404" pitchFamily="49" charset="0"/>
              <a:buChar char="o"/>
            </a:pPr>
            <a:r>
              <a:rPr lang="en-US" sz="2800" dirty="0">
                <a:solidFill>
                  <a:srgbClr val="800000"/>
                </a:solidFill>
              </a:rPr>
              <a:t>Addition of Miscellaneous Saxophone Ensembles (other than quartets)</a:t>
            </a:r>
          </a:p>
          <a:p>
            <a:pPr marL="801688" indent="-458788" algn="l">
              <a:buFont typeface="Courier New" panose="02070309020205020404" pitchFamily="49" charset="0"/>
              <a:buChar char="o"/>
            </a:pPr>
            <a:r>
              <a:rPr lang="en-US" sz="2800" dirty="0">
                <a:solidFill>
                  <a:srgbClr val="800000"/>
                </a:solidFill>
              </a:rPr>
              <a:t>Addition of Trombone Choir (other than quartets)</a:t>
            </a:r>
          </a:p>
          <a:p>
            <a:pPr marL="801688" indent="-458788" algn="l">
              <a:buFont typeface="Courier New" panose="02070309020205020404" pitchFamily="49" charset="0"/>
              <a:buChar char="o"/>
            </a:pPr>
            <a:r>
              <a:rPr lang="en-US" sz="2800" dirty="0">
                <a:solidFill>
                  <a:srgbClr val="800000"/>
                </a:solidFill>
              </a:rPr>
              <a:t>Etc.</a:t>
            </a:r>
          </a:p>
          <a:p>
            <a:pPr marL="342900" indent="-342900" algn="l">
              <a:buFont typeface="Arial" charset="0"/>
              <a:buChar char="•"/>
            </a:pPr>
            <a:r>
              <a:rPr lang="en-US" sz="2800" dirty="0">
                <a:solidFill>
                  <a:srgbClr val="000099"/>
                </a:solidFill>
              </a:rPr>
              <a:t>Some pieces MAY have been moved to a new event code, so if you don’t find them, search by TITLE.</a:t>
            </a:r>
          </a:p>
        </p:txBody>
      </p:sp>
      <p:pic>
        <p:nvPicPr>
          <p:cNvPr id="1026" name="Picture 2" descr="uil_texas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9878" cy="74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221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ge1image1656">
            <a:extLst>
              <a:ext uri="{FF2B5EF4-FFF2-40B4-BE49-F238E27FC236}">
                <a16:creationId xmlns:a16="http://schemas.microsoft.com/office/drawing/2014/main" id="{8FD77C42-573E-DA49-8838-1B40F87D6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2416175"/>
            <a:ext cx="914400" cy="127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588EA39-2161-B540-AC37-52F44B73C030}"/>
              </a:ext>
            </a:extLst>
          </p:cNvPr>
          <p:cNvSpPr>
            <a:spLocks noChangeArrowheads="1"/>
          </p:cNvSpPr>
          <p:nvPr/>
        </p:nvSpPr>
        <p:spPr bwMode="auto">
          <a:xfrm>
            <a:off x="63500" y="-171986"/>
            <a:ext cx="9017000" cy="7201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990000"/>
                </a:solidFill>
                <a:effectLst/>
                <a:latin typeface="HelveticaNeue" panose="02000503000000020004" pitchFamily="2" charset="0"/>
              </a:rPr>
              <a:t>2019 – 2020 New S &amp; E Event Codes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800" b="1" dirty="0">
              <a:solidFill>
                <a:srgbClr val="990000"/>
              </a:solidFill>
              <a:latin typeface="HelveticaNeue" panose="02000503000000020004"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990000"/>
                </a:solidFill>
                <a:effectLst/>
                <a:latin typeface="HelveticaNeue" panose="02000503000000020004" pitchFamily="2" charset="0"/>
              </a:rPr>
              <a:t>WOODWIND NO CHANGE TO THE FOLLOWING EVENTS </a:t>
            </a:r>
            <a:endParaRPr kumimoji="0" lang="en-US" altLang="en-US" b="0" i="0" u="none" strike="noStrike" cap="none" normalizeH="0" baseline="0" dirty="0">
              <a:ln>
                <a:noFill/>
              </a:ln>
              <a:solidFill>
                <a:srgbClr val="99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panose="020B0604020202020204" pitchFamily="34" charset="0"/>
              </a:rPr>
              <a:t>   </a:t>
            </a:r>
            <a:r>
              <a:rPr kumimoji="0" lang="en-US" altLang="en-US"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99"/>
                </a:solidFill>
                <a:effectLst/>
                <a:latin typeface="HelveticaNeue" panose="02000503000000020004" pitchFamily="2" charset="0"/>
              </a:rPr>
              <a:t>234 242 235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99"/>
                </a:solidFill>
                <a:effectLst/>
                <a:latin typeface="HelveticaNeue" panose="02000503000000020004" pitchFamily="2" charset="0"/>
              </a:rPr>
              <a:t>243 244 246 273 275 </a:t>
            </a:r>
            <a:endParaRPr kumimoji="0" lang="en-US" altLang="en-US" b="0" i="0" u="none" strike="noStrike" cap="none" normalizeH="0" baseline="0" dirty="0">
              <a:ln>
                <a:noFill/>
              </a:ln>
              <a:solidFill>
                <a:srgbClr val="000099"/>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990000"/>
                </a:solidFill>
                <a:effectLst/>
                <a:latin typeface="HelveticaNeue" panose="02000503000000020004" pitchFamily="2" charset="0"/>
              </a:rPr>
              <a:t>Flute Trio</a:t>
            </a:r>
            <a:br>
              <a:rPr kumimoji="0" lang="en-US" altLang="en-US" b="1" i="0" u="none" strike="noStrike" cap="none" normalizeH="0" baseline="0" dirty="0">
                <a:ln>
                  <a:noFill/>
                </a:ln>
                <a:solidFill>
                  <a:srgbClr val="990000"/>
                </a:solidFill>
                <a:effectLst/>
                <a:latin typeface="HelveticaNeue" panose="02000503000000020004" pitchFamily="2" charset="0"/>
              </a:rPr>
            </a:br>
            <a:r>
              <a:rPr kumimoji="0" lang="en-US" altLang="en-US" b="1" i="0" u="none" strike="noStrike" cap="none" normalizeH="0" baseline="0" dirty="0">
                <a:ln>
                  <a:noFill/>
                </a:ln>
                <a:solidFill>
                  <a:srgbClr val="990000"/>
                </a:solidFill>
                <a:effectLst/>
                <a:latin typeface="HelveticaNeue" panose="02000503000000020004" pitchFamily="2" charset="0"/>
              </a:rPr>
              <a:t>Flute Quartet Bb Clarinet Trio </a:t>
            </a:r>
            <a:endParaRPr kumimoji="0" lang="en-US" altLang="en-US" b="1" i="0" u="none" strike="noStrike" cap="none" normalizeH="0" baseline="0" dirty="0">
              <a:ln>
                <a:noFill/>
              </a:ln>
              <a:solidFill>
                <a:srgbClr val="99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noFill/>
                </a:ln>
                <a:solidFill>
                  <a:srgbClr val="000099"/>
                </a:solidFill>
                <a:effectLst/>
                <a:latin typeface="HelveticaNeue" panose="02000503000000020004" pitchFamily="2" charset="0"/>
              </a:rPr>
              <a:t>May also be performed by 3 alto clarinets or 3 bass clarinets. </a:t>
            </a:r>
            <a:endParaRPr kumimoji="0" lang="en-US" altLang="en-US" b="0" i="0" u="none" strike="noStrike" cap="none" normalizeH="0" baseline="0" dirty="0">
              <a:ln>
                <a:noFill/>
              </a:ln>
              <a:solidFill>
                <a:srgbClr val="000099"/>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990000"/>
                </a:solidFill>
                <a:effectLst/>
                <a:latin typeface="HelveticaNeue" panose="02000503000000020004" pitchFamily="2" charset="0"/>
              </a:rPr>
              <a:t>Bb Clarinet Quartet </a:t>
            </a:r>
            <a:endParaRPr kumimoji="0" lang="en-US" altLang="en-US" b="0" i="0" u="none" strike="noStrike" cap="none" normalizeH="0" baseline="0" dirty="0">
              <a:ln>
                <a:noFill/>
              </a:ln>
              <a:solidFill>
                <a:srgbClr val="99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noFill/>
                </a:ln>
                <a:solidFill>
                  <a:srgbClr val="000099"/>
                </a:solidFill>
                <a:effectLst/>
                <a:latin typeface="HelveticaNeue" panose="02000503000000020004" pitchFamily="2" charset="0"/>
              </a:rPr>
              <a:t>May also be performed by 4 alto clarinets or 4 bass clarinets. </a:t>
            </a:r>
            <a:endParaRPr kumimoji="0" lang="en-US" altLang="en-US" b="0" i="0" u="none" strike="noStrike" cap="none" normalizeH="0" baseline="0" dirty="0">
              <a:ln>
                <a:noFill/>
              </a:ln>
              <a:solidFill>
                <a:srgbClr val="000099"/>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990000"/>
                </a:solidFill>
                <a:effectLst/>
                <a:latin typeface="HelveticaNeue" panose="02000503000000020004" pitchFamily="2" charset="0"/>
              </a:rPr>
              <a:t>Mixed Clarinet Quartet </a:t>
            </a:r>
            <a:endParaRPr kumimoji="0" lang="en-US" altLang="en-US" b="1" i="0" u="none" strike="noStrike" cap="none" normalizeH="0" baseline="0" dirty="0">
              <a:ln>
                <a:noFill/>
              </a:ln>
              <a:solidFill>
                <a:srgbClr val="99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noFill/>
                </a:ln>
                <a:solidFill>
                  <a:srgbClr val="000099"/>
                </a:solidFill>
                <a:effectLst/>
                <a:latin typeface="HelveticaNeue" panose="02000503000000020004" pitchFamily="2" charset="0"/>
              </a:rPr>
              <a:t>Bb Clarinet may be substituted for Alto Clarinet. Any published instrumentation may be performed. </a:t>
            </a:r>
            <a:endParaRPr kumimoji="0" lang="en-US" altLang="en-US" b="0" i="0" u="none" strike="noStrike" cap="none" normalizeH="0" baseline="0" dirty="0">
              <a:ln>
                <a:noFill/>
              </a:ln>
              <a:solidFill>
                <a:srgbClr val="000099"/>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990000"/>
                </a:solidFill>
                <a:effectLst/>
                <a:latin typeface="HelveticaNeue" panose="02000503000000020004" pitchFamily="2" charset="0"/>
              </a:rPr>
              <a:t>Saxophone Quartet </a:t>
            </a:r>
            <a:endParaRPr kumimoji="0" lang="en-US" altLang="en-US" b="1" i="0" u="none" strike="noStrike" cap="none" normalizeH="0" baseline="0" dirty="0">
              <a:ln>
                <a:noFill/>
              </a:ln>
              <a:solidFill>
                <a:srgbClr val="99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noFill/>
                </a:ln>
                <a:solidFill>
                  <a:srgbClr val="000099"/>
                </a:solidFill>
                <a:effectLst/>
                <a:latin typeface="HelveticaNeue" panose="02000503000000020004" pitchFamily="2" charset="0"/>
              </a:rPr>
              <a:t>Two altos, tenor, baritone; or soprano, alto, tenor, baritone. </a:t>
            </a:r>
            <a:endParaRPr kumimoji="0" lang="en-US" altLang="en-US" b="0" i="0" u="none" strike="noStrike" cap="none" normalizeH="0" baseline="0" dirty="0">
              <a:ln>
                <a:noFill/>
              </a:ln>
              <a:solidFill>
                <a:srgbClr val="000099"/>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990000"/>
                </a:solidFill>
                <a:effectLst/>
                <a:latin typeface="HelveticaNeue" panose="02000503000000020004" pitchFamily="2" charset="0"/>
              </a:rPr>
              <a:t>Flute Choir </a:t>
            </a:r>
            <a:endParaRPr kumimoji="0" lang="en-US" altLang="en-US" b="1" i="0" u="none" strike="noStrike" cap="none" normalizeH="0" baseline="0" dirty="0">
              <a:ln>
                <a:noFill/>
              </a:ln>
              <a:solidFill>
                <a:srgbClr val="99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noFill/>
                </a:ln>
                <a:solidFill>
                  <a:srgbClr val="000099"/>
                </a:solidFill>
                <a:effectLst/>
                <a:latin typeface="HelveticaNeue" panose="02000503000000020004" pitchFamily="2" charset="0"/>
              </a:rPr>
              <a:t>No substitution for instrumentation shown here will be allowed. </a:t>
            </a:r>
            <a:endParaRPr kumimoji="0" lang="en-US" altLang="en-US" b="0" i="0" u="none" strike="noStrike" cap="none" normalizeH="0" baseline="0" dirty="0">
              <a:ln>
                <a:noFill/>
              </a:ln>
              <a:solidFill>
                <a:srgbClr val="000099"/>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990000"/>
                </a:solidFill>
                <a:effectLst/>
                <a:latin typeface="HelveticaNeue" panose="02000503000000020004" pitchFamily="2" charset="0"/>
              </a:rPr>
              <a:t>Clarinet Choir </a:t>
            </a:r>
            <a:endParaRPr kumimoji="0" lang="en-US" altLang="en-US" b="1" i="0" u="none" strike="noStrike" cap="none" normalizeH="0" baseline="0" dirty="0">
              <a:ln>
                <a:noFill/>
              </a:ln>
              <a:solidFill>
                <a:srgbClr val="99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noFill/>
                </a:ln>
                <a:solidFill>
                  <a:srgbClr val="000099"/>
                </a:solidFill>
                <a:effectLst/>
                <a:latin typeface="HelveticaNeue" panose="02000503000000020004" pitchFamily="2" charset="0"/>
              </a:rPr>
              <a:t>No substitution for instrumentation shown will be allowed. </a:t>
            </a:r>
            <a:endParaRPr kumimoji="0" lang="en-US" altLang="en-US" b="0" i="0" u="none" strike="noStrike" cap="none" normalizeH="0" baseline="0" dirty="0">
              <a:ln>
                <a:noFill/>
              </a:ln>
              <a:solidFill>
                <a:srgbClr val="000099"/>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1" i="0" u="none" strike="noStrike" cap="none" normalizeH="0" baseline="0" dirty="0">
              <a:ln>
                <a:noFill/>
              </a:ln>
              <a:solidFill>
                <a:srgbClr val="333333"/>
              </a:solidFill>
              <a:effectLst/>
              <a:latin typeface="HelveticaNeue" panose="02000503000000020004"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990000"/>
                </a:solidFill>
                <a:effectLst/>
                <a:latin typeface="HelveticaNeue" panose="02000503000000020004" pitchFamily="2" charset="0"/>
              </a:rPr>
              <a:t>THE FOLLOWING EVENTS HAVE BEEN CONSOLIDATED UNDER WOODWIND TRIO (230) </a:t>
            </a:r>
            <a:endParaRPr lang="en-US" altLang="en-US" dirty="0">
              <a:solidFill>
                <a:srgbClr val="990000"/>
              </a:solidFil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99"/>
                </a:solidFill>
                <a:effectLst/>
                <a:latin typeface="HelveticaNeue" panose="02000503000000020004" pitchFamily="2" charset="0"/>
              </a:rPr>
              <a:t>230  Flute, Clarinet, Bassoon </a:t>
            </a:r>
            <a:endParaRPr lang="en-US" altLang="en-US" dirty="0">
              <a:solidFill>
                <a:srgbClr val="000099"/>
              </a:solidFil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99"/>
                </a:solidFill>
                <a:effectLst/>
                <a:latin typeface="HelveticaNeue" panose="02000503000000020004" pitchFamily="2" charset="0"/>
              </a:rPr>
              <a:t>231  Flute, Oboe, Clarinet </a:t>
            </a:r>
            <a:endParaRPr lang="en-US" altLang="en-US" dirty="0">
              <a:solidFill>
                <a:srgbClr val="000099"/>
              </a:solidFil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99"/>
                </a:solidFill>
                <a:effectLst/>
                <a:latin typeface="HelveticaNeue" panose="02000503000000020004" pitchFamily="2" charset="0"/>
              </a:rPr>
              <a:t>232  Oboe, Clarinet, Bassoon </a:t>
            </a:r>
            <a:endParaRPr kumimoji="0" lang="en-US" altLang="en-US" b="0" i="0" u="none" strike="noStrike" cap="none" normalizeH="0" baseline="0" dirty="0">
              <a:ln>
                <a:noFill/>
              </a:ln>
              <a:solidFill>
                <a:srgbClr val="000099"/>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pic>
        <p:nvPicPr>
          <p:cNvPr id="1030" name="Picture 6" descr="page1image1656">
            <a:extLst>
              <a:ext uri="{FF2B5EF4-FFF2-40B4-BE49-F238E27FC236}">
                <a16:creationId xmlns:a16="http://schemas.microsoft.com/office/drawing/2014/main" id="{C27C2630-5086-074D-A0E7-D5541BB1E2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2416175"/>
            <a:ext cx="914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ge1image16632">
            <a:extLst>
              <a:ext uri="{FF2B5EF4-FFF2-40B4-BE49-F238E27FC236}">
                <a16:creationId xmlns:a16="http://schemas.microsoft.com/office/drawing/2014/main" id="{57537A69-E9F6-E240-AF00-02576E32A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3525" y="1760538"/>
            <a:ext cx="5207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888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ge1image1656">
            <a:extLst>
              <a:ext uri="{FF2B5EF4-FFF2-40B4-BE49-F238E27FC236}">
                <a16:creationId xmlns:a16="http://schemas.microsoft.com/office/drawing/2014/main" id="{8FD77C42-573E-DA49-8838-1B40F87D6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2416175"/>
            <a:ext cx="914400" cy="127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588EA39-2161-B540-AC37-52F44B73C030}"/>
              </a:ext>
            </a:extLst>
          </p:cNvPr>
          <p:cNvSpPr>
            <a:spLocks noChangeArrowheads="1"/>
          </p:cNvSpPr>
          <p:nvPr/>
        </p:nvSpPr>
        <p:spPr bwMode="auto">
          <a:xfrm>
            <a:off x="495300" y="94238"/>
            <a:ext cx="9017000" cy="643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2000" b="1" dirty="0">
                <a:solidFill>
                  <a:srgbClr val="990000"/>
                </a:solidFill>
                <a:latin typeface="HelveticaNeue" panose="02000503000000020004" pitchFamily="2" charset="0"/>
              </a:rPr>
              <a:t>NO CHANGE TO THE FOLLOWING EVENTS BUT NEW STATEMENT IS ATTACHED </a:t>
            </a:r>
            <a:endParaRPr lang="en-US" altLang="en-US" sz="2000" dirty="0">
              <a:solidFill>
                <a:srgbClr val="990000"/>
              </a:solidFill>
            </a:endParaRPr>
          </a:p>
          <a:p>
            <a:pPr lvl="0" eaLnBrk="0" fontAlgn="base" hangingPunct="0">
              <a:spcBef>
                <a:spcPct val="0"/>
              </a:spcBef>
              <a:spcAft>
                <a:spcPct val="0"/>
              </a:spcAft>
            </a:pPr>
            <a:endParaRPr lang="en-US" altLang="en-US" sz="800" dirty="0">
              <a:solidFill>
                <a:srgbClr val="333333"/>
              </a:solidFill>
              <a:latin typeface="HelveticaNeue" panose="02000503000000020004" pitchFamily="2" charset="0"/>
            </a:endParaRPr>
          </a:p>
          <a:p>
            <a:pPr lvl="0" eaLnBrk="0" fontAlgn="base" hangingPunct="0">
              <a:spcBef>
                <a:spcPct val="0"/>
              </a:spcBef>
              <a:spcAft>
                <a:spcPct val="0"/>
              </a:spcAft>
            </a:pPr>
            <a:r>
              <a:rPr lang="en-US" altLang="en-US" sz="2000" dirty="0">
                <a:solidFill>
                  <a:srgbClr val="000099"/>
                </a:solidFill>
                <a:latin typeface="HelveticaNeue" panose="02000503000000020004" pitchFamily="2" charset="0"/>
              </a:rPr>
              <a:t>241 Woodwind Quartet </a:t>
            </a:r>
            <a:endParaRPr lang="en-US" altLang="en-US" sz="2000" dirty="0">
              <a:solidFill>
                <a:srgbClr val="000099"/>
              </a:solidFill>
            </a:endParaRPr>
          </a:p>
          <a:p>
            <a:pPr lvl="0" eaLnBrk="0" fontAlgn="base" hangingPunct="0">
              <a:spcBef>
                <a:spcPct val="0"/>
              </a:spcBef>
              <a:spcAft>
                <a:spcPct val="0"/>
              </a:spcAft>
            </a:pPr>
            <a:r>
              <a:rPr lang="en-US" altLang="en-US" sz="2000" i="1" dirty="0">
                <a:solidFill>
                  <a:srgbClr val="000099"/>
                </a:solidFill>
                <a:latin typeface="HelveticaNeue" panose="02000503000000020004" pitchFamily="2" charset="0"/>
              </a:rPr>
              <a:t>Flute, Oboe, Clarinet, Bassoon. </a:t>
            </a:r>
            <a:endParaRPr lang="en-US" altLang="en-US" sz="2000" dirty="0">
              <a:solidFill>
                <a:srgbClr val="000099"/>
              </a:solidFill>
            </a:endParaRPr>
          </a:p>
          <a:p>
            <a:pPr lvl="0" eaLnBrk="0" fontAlgn="base" hangingPunct="0">
              <a:spcBef>
                <a:spcPct val="0"/>
              </a:spcBef>
              <a:spcAft>
                <a:spcPct val="0"/>
              </a:spcAft>
            </a:pPr>
            <a:r>
              <a:rPr lang="en-US" altLang="en-US" sz="2000" dirty="0">
                <a:solidFill>
                  <a:srgbClr val="000099"/>
                </a:solidFill>
                <a:latin typeface="HelveticaNeue" panose="02000503000000020004" pitchFamily="2" charset="0"/>
              </a:rPr>
              <a:t>251 Woodwind Quintet </a:t>
            </a:r>
            <a:endParaRPr lang="en-US" altLang="en-US" sz="2000" dirty="0">
              <a:solidFill>
                <a:srgbClr val="000099"/>
              </a:solidFill>
            </a:endParaRPr>
          </a:p>
          <a:p>
            <a:pPr lvl="0" eaLnBrk="0" fontAlgn="base" hangingPunct="0">
              <a:spcBef>
                <a:spcPct val="0"/>
              </a:spcBef>
              <a:spcAft>
                <a:spcPct val="0"/>
              </a:spcAft>
            </a:pPr>
            <a:r>
              <a:rPr lang="en-US" altLang="en-US" sz="2000" i="1" dirty="0">
                <a:solidFill>
                  <a:srgbClr val="000099"/>
                </a:solidFill>
                <a:latin typeface="HelveticaNeue" panose="02000503000000020004" pitchFamily="2" charset="0"/>
              </a:rPr>
              <a:t>Flute, Oboe, Clarinet, Horn, Bassoon. </a:t>
            </a:r>
            <a:endParaRPr lang="en-US" altLang="en-US" sz="2000" dirty="0">
              <a:solidFill>
                <a:srgbClr val="000099"/>
              </a:solidFill>
            </a:endParaRPr>
          </a:p>
          <a:p>
            <a:pPr lvl="0" eaLnBrk="0" fontAlgn="base" hangingPunct="0">
              <a:spcBef>
                <a:spcPct val="0"/>
              </a:spcBef>
              <a:spcAft>
                <a:spcPct val="0"/>
              </a:spcAft>
            </a:pPr>
            <a:endParaRPr lang="en-US" altLang="en-US" sz="800" b="1" dirty="0">
              <a:solidFill>
                <a:srgbClr val="333333"/>
              </a:solidFill>
              <a:latin typeface="HelveticaNeue" panose="02000503000000020004" pitchFamily="2" charset="0"/>
            </a:endParaRPr>
          </a:p>
          <a:p>
            <a:pPr lvl="0" eaLnBrk="0" fontAlgn="base" hangingPunct="0">
              <a:spcBef>
                <a:spcPct val="0"/>
              </a:spcBef>
              <a:spcAft>
                <a:spcPct val="0"/>
              </a:spcAft>
            </a:pPr>
            <a:r>
              <a:rPr lang="en-US" altLang="en-US" sz="2000" b="1" dirty="0">
                <a:solidFill>
                  <a:srgbClr val="990000"/>
                </a:solidFill>
                <a:latin typeface="HelveticaNeue" panose="02000503000000020004" pitchFamily="2" charset="0"/>
              </a:rPr>
              <a:t>SEVERAL TITLES IN MISC WW ENS ARE NOW UNDER (277) &amp; (230) </a:t>
            </a:r>
            <a:endParaRPr lang="en-US" altLang="en-US" sz="2000" dirty="0">
              <a:solidFill>
                <a:srgbClr val="990000"/>
              </a:solidFill>
            </a:endParaRPr>
          </a:p>
          <a:p>
            <a:pPr lvl="0" eaLnBrk="0" fontAlgn="base" hangingPunct="0">
              <a:spcBef>
                <a:spcPct val="0"/>
              </a:spcBef>
              <a:spcAft>
                <a:spcPct val="0"/>
              </a:spcAft>
            </a:pPr>
            <a:r>
              <a:rPr lang="en-US" altLang="en-US" sz="2000" dirty="0">
                <a:solidFill>
                  <a:srgbClr val="000099"/>
                </a:solidFill>
                <a:latin typeface="HelveticaNeue" panose="02000503000000020004" pitchFamily="2" charset="0"/>
              </a:rPr>
              <a:t>270 Miscellaneous Woodwind Ensemble </a:t>
            </a:r>
            <a:endParaRPr lang="en-US" altLang="en-US" sz="2000" dirty="0">
              <a:solidFill>
                <a:srgbClr val="000099"/>
              </a:solidFill>
            </a:endParaRPr>
          </a:p>
          <a:p>
            <a:pPr lvl="0" eaLnBrk="0" fontAlgn="base" hangingPunct="0">
              <a:spcBef>
                <a:spcPct val="0"/>
              </a:spcBef>
              <a:spcAft>
                <a:spcPct val="0"/>
              </a:spcAft>
            </a:pPr>
            <a:r>
              <a:rPr lang="en-US" altLang="en-US" sz="2000" i="1" dirty="0">
                <a:solidFill>
                  <a:srgbClr val="000099"/>
                </a:solidFill>
                <a:latin typeface="HelveticaNeue" panose="02000503000000020004" pitchFamily="2" charset="0"/>
              </a:rPr>
              <a:t>Any instrumentation noted in the score may be performed. </a:t>
            </a:r>
            <a:endParaRPr lang="en-US" altLang="en-US" sz="2000" dirty="0">
              <a:solidFill>
                <a:srgbClr val="000099"/>
              </a:solidFill>
            </a:endParaRPr>
          </a:p>
          <a:p>
            <a:pPr lvl="0" eaLnBrk="0" fontAlgn="base" hangingPunct="0">
              <a:spcBef>
                <a:spcPct val="0"/>
              </a:spcBef>
              <a:spcAft>
                <a:spcPct val="0"/>
              </a:spcAft>
            </a:pPr>
            <a:endParaRPr lang="en-US" altLang="en-US" sz="800" b="1" dirty="0">
              <a:solidFill>
                <a:srgbClr val="333333"/>
              </a:solidFill>
              <a:latin typeface="HelveticaNeue" panose="02000503000000020004" pitchFamily="2" charset="0"/>
            </a:endParaRPr>
          </a:p>
          <a:p>
            <a:pPr lvl="0" eaLnBrk="0" fontAlgn="base" hangingPunct="0">
              <a:spcBef>
                <a:spcPct val="0"/>
              </a:spcBef>
              <a:spcAft>
                <a:spcPct val="0"/>
              </a:spcAft>
            </a:pPr>
            <a:r>
              <a:rPr lang="en-US" altLang="en-US" sz="2000" b="1" dirty="0">
                <a:solidFill>
                  <a:srgbClr val="990000"/>
                </a:solidFill>
                <a:latin typeface="HelveticaNeue" panose="02000503000000020004" pitchFamily="2" charset="0"/>
              </a:rPr>
              <a:t>NEW EVENT </a:t>
            </a:r>
            <a:endParaRPr lang="en-US" altLang="en-US" sz="2000" dirty="0">
              <a:solidFill>
                <a:srgbClr val="990000"/>
              </a:solidFill>
            </a:endParaRPr>
          </a:p>
          <a:p>
            <a:pPr lvl="0" eaLnBrk="0" fontAlgn="base" hangingPunct="0">
              <a:spcBef>
                <a:spcPct val="0"/>
              </a:spcBef>
              <a:spcAft>
                <a:spcPct val="0"/>
              </a:spcAft>
            </a:pPr>
            <a:r>
              <a:rPr lang="en-US" altLang="en-US" sz="2000" dirty="0">
                <a:solidFill>
                  <a:srgbClr val="000099"/>
                </a:solidFill>
                <a:latin typeface="HelveticaNeue" panose="02000503000000020004" pitchFamily="2" charset="0"/>
              </a:rPr>
              <a:t>277 Miscellaneous Saxophone Ensemble </a:t>
            </a:r>
            <a:endParaRPr lang="en-US" altLang="en-US" sz="2000" dirty="0">
              <a:solidFill>
                <a:srgbClr val="000099"/>
              </a:solidFill>
            </a:endParaRPr>
          </a:p>
          <a:p>
            <a:pPr lvl="0" eaLnBrk="0" fontAlgn="base" hangingPunct="0">
              <a:spcBef>
                <a:spcPct val="0"/>
              </a:spcBef>
              <a:spcAft>
                <a:spcPct val="0"/>
              </a:spcAft>
            </a:pPr>
            <a:endParaRPr lang="en-US" altLang="en-US" sz="800" b="1" dirty="0">
              <a:solidFill>
                <a:srgbClr val="990000"/>
              </a:solidFill>
              <a:latin typeface="HelveticaNeue" panose="02000503000000020004" pitchFamily="2" charset="0"/>
            </a:endParaRPr>
          </a:p>
          <a:p>
            <a:pPr lvl="0" eaLnBrk="0" fontAlgn="base" hangingPunct="0">
              <a:spcBef>
                <a:spcPct val="0"/>
              </a:spcBef>
              <a:spcAft>
                <a:spcPct val="0"/>
              </a:spcAft>
            </a:pPr>
            <a:r>
              <a:rPr lang="en-US" altLang="en-US" sz="2000" b="1" dirty="0">
                <a:solidFill>
                  <a:srgbClr val="990000"/>
                </a:solidFill>
                <a:latin typeface="HelveticaNeue" panose="02000503000000020004" pitchFamily="2" charset="0"/>
              </a:rPr>
              <a:t>BRASS NO CHANGE TO THE FOLLOWING EVENTS </a:t>
            </a:r>
            <a:endParaRPr lang="en-US" altLang="en-US" sz="2000" b="1" dirty="0">
              <a:solidFill>
                <a:srgbClr val="990000"/>
              </a:solidFill>
            </a:endParaRPr>
          </a:p>
          <a:p>
            <a:pPr lvl="0" eaLnBrk="0" fontAlgn="base" hangingPunct="0">
              <a:spcBef>
                <a:spcPct val="0"/>
              </a:spcBef>
              <a:spcAft>
                <a:spcPct val="0"/>
              </a:spcAft>
            </a:pPr>
            <a:r>
              <a:rPr lang="en-US" altLang="en-US" sz="800" dirty="0">
                <a:solidFill>
                  <a:srgbClr val="990000"/>
                </a:solidFill>
                <a:latin typeface="Arial" panose="020B0604020202020204" pitchFamily="34" charset="0"/>
              </a:rPr>
              <a:t>   </a:t>
            </a:r>
            <a:r>
              <a:rPr lang="en-US" altLang="en-US" sz="2000" dirty="0">
                <a:solidFill>
                  <a:srgbClr val="990000"/>
                </a:solidFill>
                <a:latin typeface="Arial" panose="020B0604020202020204" pitchFamily="34" charset="0"/>
              </a:rPr>
              <a:t>                                                                                                 </a:t>
            </a:r>
          </a:p>
          <a:p>
            <a:pPr lvl="0" eaLnBrk="0" fontAlgn="base" hangingPunct="0">
              <a:spcBef>
                <a:spcPct val="0"/>
              </a:spcBef>
              <a:spcAft>
                <a:spcPct val="0"/>
              </a:spcAft>
            </a:pPr>
            <a:r>
              <a:rPr lang="en-US" altLang="en-US" sz="2000" dirty="0">
                <a:solidFill>
                  <a:srgbClr val="000099"/>
                </a:solidFill>
                <a:latin typeface="HelveticaNeue" panose="02000503000000020004" pitchFamily="2" charset="0"/>
              </a:rPr>
              <a:t>344 346 </a:t>
            </a:r>
            <a:endParaRPr lang="en-US" altLang="en-US" sz="2000" dirty="0">
              <a:solidFill>
                <a:srgbClr val="000099"/>
              </a:solidFill>
            </a:endParaRPr>
          </a:p>
          <a:p>
            <a:pPr lvl="0" eaLnBrk="0" fontAlgn="base" hangingPunct="0">
              <a:spcBef>
                <a:spcPct val="0"/>
              </a:spcBef>
              <a:spcAft>
                <a:spcPct val="0"/>
              </a:spcAft>
            </a:pPr>
            <a:endParaRPr lang="en-US" altLang="en-US" sz="800" b="1" dirty="0">
              <a:solidFill>
                <a:srgbClr val="333333"/>
              </a:solidFill>
              <a:latin typeface="HelveticaNeue" panose="02000503000000020004" pitchFamily="2" charset="0"/>
            </a:endParaRPr>
          </a:p>
          <a:p>
            <a:pPr lvl="0" eaLnBrk="0" fontAlgn="base" hangingPunct="0">
              <a:spcBef>
                <a:spcPct val="0"/>
              </a:spcBef>
              <a:spcAft>
                <a:spcPct val="0"/>
              </a:spcAft>
            </a:pPr>
            <a:r>
              <a:rPr lang="en-US" altLang="en-US" sz="2000" b="1" dirty="0">
                <a:solidFill>
                  <a:srgbClr val="990000"/>
                </a:solidFill>
                <a:latin typeface="HelveticaNeue" panose="02000503000000020004" pitchFamily="2" charset="0"/>
              </a:rPr>
              <a:t>NEW EVENTS </a:t>
            </a:r>
            <a:endParaRPr lang="en-US" altLang="en-US" sz="2000" dirty="0">
              <a:solidFill>
                <a:srgbClr val="990000"/>
              </a:solidFill>
            </a:endParaRPr>
          </a:p>
          <a:p>
            <a:pPr lvl="0" eaLnBrk="0" fontAlgn="base" hangingPunct="0">
              <a:spcBef>
                <a:spcPct val="0"/>
              </a:spcBef>
              <a:spcAft>
                <a:spcPct val="0"/>
              </a:spcAft>
            </a:pPr>
            <a:r>
              <a:rPr lang="en-US" altLang="en-US" sz="2000" dirty="0">
                <a:solidFill>
                  <a:srgbClr val="000099"/>
                </a:solidFill>
                <a:latin typeface="HelveticaNeue" panose="02000503000000020004" pitchFamily="2" charset="0"/>
              </a:rPr>
              <a:t>373 375 </a:t>
            </a:r>
            <a:endParaRPr lang="en-US" altLang="en-US" sz="2000" dirty="0">
              <a:solidFill>
                <a:srgbClr val="000099"/>
              </a:solidFill>
            </a:endParaRPr>
          </a:p>
          <a:p>
            <a:pPr lvl="0" eaLnBrk="0" fontAlgn="base" hangingPunct="0">
              <a:spcBef>
                <a:spcPct val="0"/>
              </a:spcBef>
              <a:spcAft>
                <a:spcPct val="0"/>
              </a:spcAft>
            </a:pPr>
            <a:r>
              <a:rPr lang="en-US" altLang="en-US" sz="2000" dirty="0">
                <a:solidFill>
                  <a:srgbClr val="000099"/>
                </a:solidFill>
                <a:latin typeface="HelveticaNeue" panose="02000503000000020004" pitchFamily="2" charset="0"/>
              </a:rPr>
              <a:t>Brass Quartet Four Brass </a:t>
            </a:r>
            <a:endParaRPr lang="en-US" altLang="en-US" sz="2000" dirty="0">
              <a:solidFill>
                <a:srgbClr val="000099"/>
              </a:solidFill>
            </a:endParaRPr>
          </a:p>
          <a:p>
            <a:pPr lvl="0" eaLnBrk="0" fontAlgn="base" hangingPunct="0">
              <a:spcBef>
                <a:spcPct val="0"/>
              </a:spcBef>
              <a:spcAft>
                <a:spcPct val="0"/>
              </a:spcAft>
            </a:pPr>
            <a:r>
              <a:rPr lang="en-US" altLang="en-US" sz="2000" dirty="0">
                <a:solidFill>
                  <a:srgbClr val="000099"/>
                </a:solidFill>
                <a:latin typeface="HelveticaNeue" panose="02000503000000020004" pitchFamily="2" charset="0"/>
              </a:rPr>
              <a:t>Miscellaneous Horn Ensemble Trombone Choir</a:t>
            </a:r>
            <a:endParaRPr kumimoji="0" lang="en-US" altLang="en-US" sz="2000" b="0" i="0" u="none" strike="noStrike" cap="none" normalizeH="0" baseline="0" dirty="0">
              <a:ln>
                <a:noFill/>
              </a:ln>
              <a:solidFill>
                <a:srgbClr val="000099"/>
              </a:solidFill>
              <a:effectLst/>
              <a:latin typeface="Arial" panose="020B0604020202020204" pitchFamily="34" charset="0"/>
            </a:endParaRPr>
          </a:p>
        </p:txBody>
      </p:sp>
      <p:pic>
        <p:nvPicPr>
          <p:cNvPr id="1030" name="Picture 6" descr="page1image1656">
            <a:extLst>
              <a:ext uri="{FF2B5EF4-FFF2-40B4-BE49-F238E27FC236}">
                <a16:creationId xmlns:a16="http://schemas.microsoft.com/office/drawing/2014/main" id="{C27C2630-5086-074D-A0E7-D5541BB1E2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2416175"/>
            <a:ext cx="914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ge1image16632">
            <a:extLst>
              <a:ext uri="{FF2B5EF4-FFF2-40B4-BE49-F238E27FC236}">
                <a16:creationId xmlns:a16="http://schemas.microsoft.com/office/drawing/2014/main" id="{57537A69-E9F6-E240-AF00-02576E32A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3525" y="1760538"/>
            <a:ext cx="5207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673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0259" y="-206182"/>
            <a:ext cx="8448084" cy="861423"/>
          </a:xfrm>
        </p:spPr>
        <p:txBody>
          <a:bodyPr>
            <a:noAutofit/>
          </a:bodyPr>
          <a:lstStyle/>
          <a:p>
            <a:r>
              <a:rPr lang="en-US" sz="3600" b="1" i="1" dirty="0">
                <a:solidFill>
                  <a:srgbClr val="800000"/>
                </a:solidFill>
                <a:latin typeface="+mn-lt"/>
              </a:rPr>
              <a:t>Prescribed Music List (PML) Updates</a:t>
            </a:r>
          </a:p>
        </p:txBody>
      </p:sp>
      <p:pic>
        <p:nvPicPr>
          <p:cNvPr id="1026" name="Picture 2" descr="uil_texas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9878" cy="74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169333"/>
            <a:ext cx="9144000" cy="4358116"/>
          </a:xfrm>
          <a:prstGeom prst="rect">
            <a:avLst/>
          </a:prstGeom>
        </p:spPr>
        <p:txBody>
          <a:bodyPr wrap="square">
            <a:spAutoFit/>
          </a:bodyPr>
          <a:lstStyle/>
          <a:p>
            <a:pPr marR="0" lvl="0" defTabSz="914400" eaLnBrk="1" fontAlgn="auto" latinLnBrk="0" hangingPunct="1">
              <a:lnSpc>
                <a:spcPct val="90000"/>
              </a:lnSpc>
              <a:spcBef>
                <a:spcPts val="0"/>
              </a:spcBef>
              <a:spcAft>
                <a:spcPts val="0"/>
              </a:spcAft>
              <a:buClrTx/>
              <a:buSzTx/>
              <a:tabLst>
                <a:tab pos="685800" algn="l"/>
              </a:tabLst>
              <a:defRPr/>
            </a:pPr>
            <a:r>
              <a:rPr lang="en-US" sz="3200" b="1" i="1" dirty="0">
                <a:solidFill>
                  <a:srgbClr val="800000"/>
                </a:solidFill>
                <a:latin typeface="Calibri" panose="020F0502020204030204" pitchFamily="34" charset="0"/>
                <a:ea typeface="Times New Roman" panose="02020603050405020304" pitchFamily="18" charset="0"/>
              </a:rPr>
              <a:t>REMINDERS:</a:t>
            </a:r>
          </a:p>
          <a:p>
            <a:pPr marR="0" lvl="0" defTabSz="914400" eaLnBrk="1" fontAlgn="auto" latinLnBrk="0" hangingPunct="1">
              <a:lnSpc>
                <a:spcPct val="90000"/>
              </a:lnSpc>
              <a:spcBef>
                <a:spcPts val="0"/>
              </a:spcBef>
              <a:spcAft>
                <a:spcPts val="0"/>
              </a:spcAft>
              <a:buClrTx/>
              <a:buSzTx/>
              <a:tabLst>
                <a:tab pos="685800" algn="l"/>
              </a:tabLst>
              <a:defRPr/>
            </a:pPr>
            <a:endParaRPr lang="en-US" sz="800" dirty="0">
              <a:solidFill>
                <a:srgbClr val="00B050"/>
              </a:solidFill>
              <a:latin typeface="Calibri" panose="020F0502020204030204" pitchFamily="34" charset="0"/>
              <a:ea typeface="Times New Roman" panose="02020603050405020304" pitchFamily="18" charset="0"/>
            </a:endParaRPr>
          </a:p>
          <a:p>
            <a:pPr marL="457200" marR="0" lvl="0" indent="-457200" defTabSz="914400" eaLnBrk="1" fontAlgn="auto" latinLnBrk="0" hangingPunct="1">
              <a:lnSpc>
                <a:spcPct val="90000"/>
              </a:lnSpc>
              <a:spcBef>
                <a:spcPts val="0"/>
              </a:spcBef>
              <a:spcAft>
                <a:spcPts val="0"/>
              </a:spcAft>
              <a:buClrTx/>
              <a:buSzTx/>
              <a:buFont typeface="Arial" charset="0"/>
              <a:buChar char="•"/>
              <a:tabLst>
                <a:tab pos="685800" algn="l"/>
              </a:tabLst>
              <a:defRPr/>
            </a:pPr>
            <a:r>
              <a:rPr lang="en-US" sz="2800" dirty="0">
                <a:solidFill>
                  <a:srgbClr val="000099"/>
                </a:solidFill>
                <a:latin typeface="Calibri" panose="020F0502020204030204" pitchFamily="34" charset="0"/>
                <a:ea typeface="Times New Roman" panose="02020603050405020304" pitchFamily="18" charset="0"/>
              </a:rPr>
              <a:t>All vocal solos are now Vocal Solo (108)</a:t>
            </a:r>
          </a:p>
          <a:p>
            <a:pPr marR="0" lvl="0" defTabSz="914400" eaLnBrk="1" fontAlgn="auto" latinLnBrk="0" hangingPunct="1">
              <a:lnSpc>
                <a:spcPct val="90000"/>
              </a:lnSpc>
              <a:spcBef>
                <a:spcPts val="0"/>
              </a:spcBef>
              <a:spcAft>
                <a:spcPts val="0"/>
              </a:spcAft>
              <a:buClrTx/>
              <a:buSzTx/>
              <a:tabLst>
                <a:tab pos="685800" algn="l"/>
              </a:tabLst>
              <a:defRPr/>
            </a:pPr>
            <a:endParaRPr lang="en-US" sz="800" dirty="0">
              <a:solidFill>
                <a:srgbClr val="000099"/>
              </a:solidFill>
              <a:latin typeface="Calibri" panose="020F0502020204030204" pitchFamily="34" charset="0"/>
              <a:ea typeface="Times New Roman" panose="02020603050405020304" pitchFamily="18" charset="0"/>
            </a:endParaRPr>
          </a:p>
          <a:p>
            <a:pPr marL="457200" marR="0" lvl="0" indent="-457200" defTabSz="914400" eaLnBrk="1" fontAlgn="auto" latinLnBrk="0" hangingPunct="1">
              <a:lnSpc>
                <a:spcPct val="90000"/>
              </a:lnSpc>
              <a:spcBef>
                <a:spcPts val="0"/>
              </a:spcBef>
              <a:spcAft>
                <a:spcPts val="0"/>
              </a:spcAft>
              <a:buClrTx/>
              <a:buSzTx/>
              <a:buFont typeface="Arial" charset="0"/>
              <a:buChar char="•"/>
              <a:tabLst>
                <a:tab pos="685800" algn="l"/>
              </a:tabLst>
              <a:defRPr/>
            </a:pPr>
            <a:r>
              <a:rPr lang="en-US" sz="2800" dirty="0">
                <a:solidFill>
                  <a:srgbClr val="000099"/>
                </a:solidFill>
                <a:latin typeface="Calibri" panose="020F0502020204030204" pitchFamily="34" charset="0"/>
                <a:ea typeface="Times New Roman" panose="02020603050405020304" pitchFamily="18" charset="0"/>
              </a:rPr>
              <a:t>This will be reflected in your online entry systems.</a:t>
            </a:r>
          </a:p>
          <a:p>
            <a:pPr marR="0" lvl="0" defTabSz="914400" eaLnBrk="1" fontAlgn="auto" latinLnBrk="0" hangingPunct="1">
              <a:lnSpc>
                <a:spcPct val="90000"/>
              </a:lnSpc>
              <a:spcBef>
                <a:spcPts val="0"/>
              </a:spcBef>
              <a:spcAft>
                <a:spcPts val="0"/>
              </a:spcAft>
              <a:buClrTx/>
              <a:buSzTx/>
              <a:tabLst>
                <a:tab pos="685800" algn="l"/>
              </a:tabLst>
              <a:defRPr/>
            </a:pPr>
            <a:endParaRPr lang="en-US" sz="1600" dirty="0">
              <a:solidFill>
                <a:srgbClr val="000099"/>
              </a:solidFill>
              <a:latin typeface="Calibri" panose="020F0502020204030204" pitchFamily="34" charset="0"/>
              <a:ea typeface="Times New Roman" panose="02020603050405020304" pitchFamily="18" charset="0"/>
            </a:endParaRPr>
          </a:p>
          <a:p>
            <a:pPr marR="0" lvl="0" defTabSz="914400" eaLnBrk="1" fontAlgn="auto" latinLnBrk="0" hangingPunct="1">
              <a:lnSpc>
                <a:spcPct val="90000"/>
              </a:lnSpc>
              <a:spcBef>
                <a:spcPts val="0"/>
              </a:spcBef>
              <a:spcAft>
                <a:spcPts val="0"/>
              </a:spcAft>
              <a:buClrTx/>
              <a:buSzTx/>
              <a:tabLst>
                <a:tab pos="685800" algn="l"/>
              </a:tabLst>
              <a:defRPr/>
            </a:pPr>
            <a:r>
              <a:rPr lang="en-US" sz="3200" b="1" i="1" dirty="0">
                <a:solidFill>
                  <a:srgbClr val="800000"/>
                </a:solidFill>
                <a:latin typeface="Calibri" panose="020F0502020204030204" pitchFamily="34" charset="0"/>
                <a:ea typeface="Times New Roman" panose="02020603050405020304" pitchFamily="18" charset="0"/>
              </a:rPr>
              <a:t>NOTE:</a:t>
            </a:r>
            <a:r>
              <a:rPr lang="en-US" sz="3200" i="1" dirty="0">
                <a:solidFill>
                  <a:srgbClr val="800000"/>
                </a:solidFill>
                <a:latin typeface="Calibri" panose="020F0502020204030204" pitchFamily="34" charset="0"/>
                <a:ea typeface="Times New Roman" panose="02020603050405020304" pitchFamily="18" charset="0"/>
              </a:rPr>
              <a:t> </a:t>
            </a:r>
          </a:p>
          <a:p>
            <a:pPr marR="0" lvl="0" defTabSz="914400" eaLnBrk="1" fontAlgn="auto" latinLnBrk="0" hangingPunct="1">
              <a:lnSpc>
                <a:spcPct val="90000"/>
              </a:lnSpc>
              <a:spcBef>
                <a:spcPts val="0"/>
              </a:spcBef>
              <a:spcAft>
                <a:spcPts val="0"/>
              </a:spcAft>
              <a:buClrTx/>
              <a:buSzTx/>
              <a:tabLst>
                <a:tab pos="685800" algn="l"/>
              </a:tabLst>
              <a:defRPr/>
            </a:pPr>
            <a:endParaRPr lang="en-US" sz="1600" dirty="0">
              <a:solidFill>
                <a:srgbClr val="000099"/>
              </a:solidFill>
              <a:latin typeface="Calibri" panose="020F0502020204030204" pitchFamily="34" charset="0"/>
              <a:ea typeface="Times New Roman" panose="02020603050405020304" pitchFamily="18" charset="0"/>
            </a:endParaRPr>
          </a:p>
          <a:p>
            <a:pPr marR="0" lvl="0" defTabSz="914400" eaLnBrk="1" fontAlgn="auto" latinLnBrk="0" hangingPunct="1">
              <a:lnSpc>
                <a:spcPct val="90000"/>
              </a:lnSpc>
              <a:spcBef>
                <a:spcPts val="0"/>
              </a:spcBef>
              <a:spcAft>
                <a:spcPts val="0"/>
              </a:spcAft>
              <a:buClrTx/>
              <a:buSzTx/>
              <a:tabLst>
                <a:tab pos="685800" algn="l"/>
              </a:tabLst>
              <a:defRPr/>
            </a:pPr>
            <a:r>
              <a:rPr lang="en-US" sz="2800" dirty="0">
                <a:solidFill>
                  <a:srgbClr val="000099"/>
                </a:solidFill>
                <a:latin typeface="Calibri" panose="020F0502020204030204" pitchFamily="34" charset="0"/>
                <a:ea typeface="Times New Roman" panose="02020603050405020304" pitchFamily="18" charset="0"/>
              </a:rPr>
              <a:t>Vocal solos must be performed in the </a:t>
            </a:r>
            <a:r>
              <a:rPr lang="en-US" sz="2800" u="sng" dirty="0">
                <a:solidFill>
                  <a:srgbClr val="000099"/>
                </a:solidFill>
                <a:latin typeface="Calibri" panose="020F0502020204030204" pitchFamily="34" charset="0"/>
                <a:ea typeface="Times New Roman" panose="02020603050405020304" pitchFamily="18" charset="0"/>
              </a:rPr>
              <a:t>range and voice that is indicated on the score</a:t>
            </a:r>
            <a:r>
              <a:rPr lang="en-US" sz="2800" dirty="0">
                <a:solidFill>
                  <a:srgbClr val="000099"/>
                </a:solidFill>
                <a:latin typeface="Calibri" panose="020F0502020204030204" pitchFamily="34" charset="0"/>
                <a:ea typeface="Times New Roman" panose="02020603050405020304" pitchFamily="18" charset="0"/>
              </a:rPr>
              <a:t>!  They may be in any key, and any “unabridged” edition may be used.  </a:t>
            </a:r>
          </a:p>
          <a:p>
            <a:pPr marR="0" lvl="0" defTabSz="914400" eaLnBrk="1" fontAlgn="auto" latinLnBrk="0" hangingPunct="1">
              <a:lnSpc>
                <a:spcPct val="90000"/>
              </a:lnSpc>
              <a:spcBef>
                <a:spcPts val="0"/>
              </a:spcBef>
              <a:spcAft>
                <a:spcPts val="0"/>
              </a:spcAft>
              <a:buClrTx/>
              <a:buSzTx/>
              <a:tabLst>
                <a:tab pos="685800" algn="l"/>
              </a:tabLst>
              <a:defRPr/>
            </a:pPr>
            <a:endParaRPr lang="en-US" sz="800" i="1" dirty="0">
              <a:solidFill>
                <a:srgbClr val="000099"/>
              </a:solidFill>
              <a:latin typeface="Calibri" panose="020F0502020204030204" pitchFamily="34" charset="0"/>
              <a:ea typeface="Times New Roman" panose="02020603050405020304" pitchFamily="18" charset="0"/>
            </a:endParaRPr>
          </a:p>
          <a:p>
            <a:pPr marR="0" lvl="0" defTabSz="914400" eaLnBrk="1" fontAlgn="auto" latinLnBrk="0" hangingPunct="1">
              <a:lnSpc>
                <a:spcPct val="90000"/>
              </a:lnSpc>
              <a:spcBef>
                <a:spcPts val="0"/>
              </a:spcBef>
              <a:spcAft>
                <a:spcPts val="0"/>
              </a:spcAft>
              <a:buClrTx/>
              <a:buSzTx/>
              <a:tabLst>
                <a:tab pos="685800" algn="l"/>
              </a:tabLst>
              <a:defRPr/>
            </a:pPr>
            <a:r>
              <a:rPr lang="en-US" sz="2400" i="1" dirty="0">
                <a:solidFill>
                  <a:srgbClr val="000099"/>
                </a:solidFill>
                <a:latin typeface="Calibri" panose="020F0502020204030204" pitchFamily="34" charset="0"/>
                <a:ea typeface="Times New Roman" panose="02020603050405020304" pitchFamily="18" charset="0"/>
              </a:rPr>
              <a:t>(UIL defines “unabridged” as the “same degree of content and the same degree of difficulty” as the song in the PML.)</a:t>
            </a:r>
          </a:p>
        </p:txBody>
      </p:sp>
    </p:spTree>
    <p:extLst>
      <p:ext uri="{BB962C8B-B14F-4D97-AF65-F5344CB8AC3E}">
        <p14:creationId xmlns:p14="http://schemas.microsoft.com/office/powerpoint/2010/main" val="29601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243" y="1921391"/>
            <a:ext cx="8925514" cy="5005136"/>
          </a:xfrm>
        </p:spPr>
        <p:txBody>
          <a:bodyPr>
            <a:normAutofit fontScale="90000"/>
          </a:bodyPr>
          <a:lstStyle/>
          <a:p>
            <a:r>
              <a:rPr lang="en-US" sz="5400" b="1" i="1" dirty="0">
                <a:solidFill>
                  <a:srgbClr val="800000"/>
                </a:solidFill>
                <a:latin typeface="+mn-lt"/>
              </a:rPr>
              <a:t>Region 26 UIL Financial Statements as of the End of the Fiscal Year</a:t>
            </a:r>
            <a:br>
              <a:rPr lang="en-US" sz="5400" b="1" i="1" dirty="0">
                <a:solidFill>
                  <a:srgbClr val="800000"/>
                </a:solidFill>
                <a:latin typeface="+mn-lt"/>
              </a:rPr>
            </a:br>
            <a:r>
              <a:rPr lang="en-US" sz="5400" b="1" i="1" dirty="0">
                <a:solidFill>
                  <a:srgbClr val="800000"/>
                </a:solidFill>
                <a:latin typeface="+mn-lt"/>
              </a:rPr>
              <a:t>May 31, 2019</a:t>
            </a:r>
            <a:br>
              <a:rPr lang="en-US" sz="5400" b="1" i="1" dirty="0">
                <a:solidFill>
                  <a:srgbClr val="800000"/>
                </a:solidFill>
                <a:latin typeface="+mn-lt"/>
              </a:rPr>
            </a:br>
            <a:br>
              <a:rPr lang="en-US" sz="5400" b="1" i="1" dirty="0">
                <a:solidFill>
                  <a:srgbClr val="800000"/>
                </a:solidFill>
                <a:latin typeface="+mn-lt"/>
              </a:rPr>
            </a:br>
            <a:br>
              <a:rPr lang="en-US" sz="4800" dirty="0">
                <a:solidFill>
                  <a:srgbClr val="800000"/>
                </a:solidFill>
                <a:latin typeface="+mn-lt"/>
              </a:rPr>
            </a:br>
            <a:br>
              <a:rPr lang="en-US" sz="3600" dirty="0">
                <a:solidFill>
                  <a:srgbClr val="800000"/>
                </a:solidFill>
                <a:latin typeface="+mn-lt"/>
              </a:rPr>
            </a:br>
            <a:endParaRPr lang="en-US" sz="3600" dirty="0">
              <a:solidFill>
                <a:srgbClr val="000099"/>
              </a:solidFill>
              <a:latin typeface="+mn-lt"/>
            </a:endParaRPr>
          </a:p>
        </p:txBody>
      </p:sp>
      <p:pic>
        <p:nvPicPr>
          <p:cNvPr id="1026" name="Picture 2" descr="uil_texas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2034"/>
            <a:ext cx="959878" cy="74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7867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3966"/>
            <a:ext cx="9144000" cy="760576"/>
          </a:xfrm>
        </p:spPr>
        <p:txBody>
          <a:bodyPr>
            <a:noAutofit/>
          </a:bodyPr>
          <a:lstStyle/>
          <a:p>
            <a:r>
              <a:rPr lang="en-US" sz="3600" b="1" i="1" dirty="0">
                <a:solidFill>
                  <a:srgbClr val="800000"/>
                </a:solidFill>
                <a:latin typeface="+mn-lt"/>
              </a:rPr>
              <a:t>Ad Hoc Committees for Revision of Procedures for Sight-Reading and Marching Contests</a:t>
            </a:r>
          </a:p>
        </p:txBody>
      </p:sp>
      <p:sp>
        <p:nvSpPr>
          <p:cNvPr id="3" name="Content Placeholder 2"/>
          <p:cNvSpPr>
            <a:spLocks noGrp="1"/>
          </p:cNvSpPr>
          <p:nvPr>
            <p:ph idx="1"/>
          </p:nvPr>
        </p:nvSpPr>
        <p:spPr>
          <a:xfrm>
            <a:off x="0" y="1167166"/>
            <a:ext cx="9144000" cy="5802594"/>
          </a:xfrm>
        </p:spPr>
        <p:txBody>
          <a:bodyPr>
            <a:normAutofit fontScale="92500" lnSpcReduction="20000"/>
          </a:bodyPr>
          <a:lstStyle/>
          <a:p>
            <a:pPr lvl="0"/>
            <a:r>
              <a:rPr lang="en-US" sz="3600" dirty="0">
                <a:solidFill>
                  <a:srgbClr val="000099"/>
                </a:solidFill>
              </a:rPr>
              <a:t>TMAA has formed two separate ad hoc committees which are working now to consider:</a:t>
            </a:r>
          </a:p>
          <a:p>
            <a:pPr marL="0" lvl="0" indent="0">
              <a:buNone/>
            </a:pPr>
            <a:endParaRPr lang="en-US" sz="900" dirty="0">
              <a:solidFill>
                <a:srgbClr val="000099"/>
              </a:solidFill>
            </a:endParaRPr>
          </a:p>
          <a:p>
            <a:pPr marL="630238" lvl="0" indent="-230188">
              <a:buFont typeface="Wingdings" charset="2"/>
              <a:buChar char="§"/>
            </a:pPr>
            <a:r>
              <a:rPr lang="en-US" sz="3300" dirty="0">
                <a:solidFill>
                  <a:srgbClr val="000099"/>
                </a:solidFill>
              </a:rPr>
              <a:t>Current UIL sight-reading process in all divisions. </a:t>
            </a:r>
            <a:r>
              <a:rPr lang="en-US" sz="3600" dirty="0">
                <a:solidFill>
                  <a:srgbClr val="000099"/>
                </a:solidFill>
              </a:rPr>
              <a:t> </a:t>
            </a:r>
            <a:r>
              <a:rPr lang="en-US" i="1" dirty="0">
                <a:solidFill>
                  <a:srgbClr val="800000"/>
                </a:solidFill>
              </a:rPr>
              <a:t>The goal is to consider ways to simplify the sight-reading procedures to make the process more resemble how a group would sight-read a piece of music in a normal classroom setting.</a:t>
            </a:r>
          </a:p>
          <a:p>
            <a:pPr marL="630238" lvl="0" indent="-230188">
              <a:buFont typeface="Wingdings" charset="2"/>
              <a:buChar char="§"/>
            </a:pPr>
            <a:r>
              <a:rPr lang="en-US" sz="3300" dirty="0">
                <a:solidFill>
                  <a:srgbClr val="000099"/>
                </a:solidFill>
              </a:rPr>
              <a:t>Possible revisions to the Area/State marching band adjudication sheets.  </a:t>
            </a:r>
            <a:r>
              <a:rPr lang="en-US" i="1" dirty="0">
                <a:solidFill>
                  <a:srgbClr val="800000"/>
                </a:solidFill>
              </a:rPr>
              <a:t>The goal is to develop an evaluation vehicle that is as progressive as the current trends in marching band performance while acknowledging the diversity of the marching styles across the state.</a:t>
            </a:r>
          </a:p>
          <a:p>
            <a:pPr marL="0" lvl="0" indent="0">
              <a:buNone/>
            </a:pPr>
            <a:endParaRPr lang="en-US" sz="1000" dirty="0">
              <a:solidFill>
                <a:srgbClr val="000099"/>
              </a:solidFill>
            </a:endParaRPr>
          </a:p>
          <a:p>
            <a:pPr lvl="0"/>
            <a:r>
              <a:rPr lang="en-US" sz="3600" dirty="0">
                <a:solidFill>
                  <a:srgbClr val="000099"/>
                </a:solidFill>
              </a:rPr>
              <a:t>Any proposals submitted by these committees would have to go through multiple levels of approval, and would not take effect until 2021-22.</a:t>
            </a:r>
          </a:p>
          <a:p>
            <a:pPr marL="0" lvl="0" indent="0">
              <a:buNone/>
            </a:pPr>
            <a:endParaRPr lang="en-US" sz="1000" dirty="0">
              <a:solidFill>
                <a:srgbClr val="00B050"/>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3600" dirty="0">
              <a:solidFill>
                <a:srgbClr val="000099"/>
              </a:solidFill>
            </a:endParaRPr>
          </a:p>
        </p:txBody>
      </p:sp>
    </p:spTree>
    <p:extLst>
      <p:ext uri="{BB962C8B-B14F-4D97-AF65-F5344CB8AC3E}">
        <p14:creationId xmlns:p14="http://schemas.microsoft.com/office/powerpoint/2010/main" val="70213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4746"/>
            <a:ext cx="9054988" cy="565458"/>
          </a:xfrm>
        </p:spPr>
        <p:txBody>
          <a:bodyPr>
            <a:normAutofit fontScale="90000"/>
          </a:bodyPr>
          <a:lstStyle/>
          <a:p>
            <a:pPr algn="ctr"/>
            <a:r>
              <a:rPr lang="en-US" sz="4000" b="1" dirty="0">
                <a:solidFill>
                  <a:srgbClr val="000099"/>
                </a:solidFill>
                <a:latin typeface="+mn-lt"/>
              </a:rPr>
              <a:t>Middle School Classifications</a:t>
            </a:r>
            <a:endParaRPr lang="en-US" sz="3800" b="1" dirty="0">
              <a:solidFill>
                <a:srgbClr val="000099"/>
              </a:solidFill>
              <a:latin typeface="+mn-lt"/>
            </a:endParaRPr>
          </a:p>
        </p:txBody>
      </p:sp>
      <p:sp>
        <p:nvSpPr>
          <p:cNvPr id="3" name="Content Placeholder 2"/>
          <p:cNvSpPr>
            <a:spLocks noGrp="1"/>
          </p:cNvSpPr>
          <p:nvPr>
            <p:ph idx="1"/>
          </p:nvPr>
        </p:nvSpPr>
        <p:spPr>
          <a:xfrm>
            <a:off x="0" y="914950"/>
            <a:ext cx="9054988" cy="5943050"/>
          </a:xfrm>
        </p:spPr>
        <p:txBody>
          <a:bodyPr>
            <a:normAutofit fontScale="55000" lnSpcReduction="20000"/>
          </a:bodyPr>
          <a:lstStyle/>
          <a:p>
            <a:pPr marL="0" indent="0">
              <a:buNone/>
            </a:pPr>
            <a:r>
              <a:rPr lang="en-US" sz="4400" dirty="0">
                <a:solidFill>
                  <a:srgbClr val="000099"/>
                </a:solidFill>
              </a:rPr>
              <a:t>Middle School classifications could change on any given year. We have to rely on you as directors to notify us of classification changes. </a:t>
            </a:r>
          </a:p>
          <a:p>
            <a:pPr marL="0" indent="0">
              <a:buNone/>
            </a:pPr>
            <a:endParaRPr lang="en-US" sz="700" b="1" dirty="0">
              <a:solidFill>
                <a:srgbClr val="000099"/>
              </a:solidFill>
            </a:endParaRPr>
          </a:p>
          <a:p>
            <a:pPr marL="0" indent="0">
              <a:buNone/>
            </a:pPr>
            <a:r>
              <a:rPr lang="en-US" sz="4400" b="1" dirty="0">
                <a:solidFill>
                  <a:srgbClr val="800000"/>
                </a:solidFill>
              </a:rPr>
              <a:t>The procedure is as follows: </a:t>
            </a:r>
          </a:p>
          <a:p>
            <a:pPr marL="396875" indent="-396875">
              <a:buFont typeface="Wingdings" panose="05000000000000000000" pitchFamily="2" charset="2"/>
              <a:buChar char="Ø"/>
            </a:pPr>
            <a:r>
              <a:rPr lang="en-US" sz="4400" dirty="0">
                <a:solidFill>
                  <a:srgbClr val="000099"/>
                </a:solidFill>
              </a:rPr>
              <a:t>Check with your school administration, sometime during the month of October, and get your “snapshot date” enrollment. Remember </a:t>
            </a:r>
            <a:r>
              <a:rPr lang="en-US" sz="4400" b="1" u="sng" dirty="0">
                <a:solidFill>
                  <a:srgbClr val="800000"/>
                </a:solidFill>
              </a:rPr>
              <a:t>that only the enrollment in grades 7 &amp; 8 (NOT grade 6) </a:t>
            </a:r>
            <a:r>
              <a:rPr lang="en-US" sz="4400" dirty="0">
                <a:solidFill>
                  <a:srgbClr val="000099"/>
                </a:solidFill>
              </a:rPr>
              <a:t>are to be included in this figure. </a:t>
            </a:r>
          </a:p>
          <a:p>
            <a:pPr marL="0" indent="0">
              <a:buNone/>
            </a:pPr>
            <a:r>
              <a:rPr lang="en-US" sz="4400" b="1" dirty="0">
                <a:solidFill>
                  <a:srgbClr val="00B050"/>
                </a:solidFill>
              </a:rPr>
              <a:t>            </a:t>
            </a:r>
            <a:r>
              <a:rPr lang="en-US" sz="3800" b="1" dirty="0">
                <a:solidFill>
                  <a:srgbClr val="000099"/>
                </a:solidFill>
              </a:rPr>
              <a:t>Class C Middle School: 0-249 </a:t>
            </a:r>
          </a:p>
          <a:p>
            <a:pPr marL="0" indent="801688">
              <a:buNone/>
            </a:pPr>
            <a:r>
              <a:rPr lang="en-US" sz="3800" b="1" dirty="0">
                <a:solidFill>
                  <a:srgbClr val="000099"/>
                </a:solidFill>
              </a:rPr>
              <a:t>Class CC Middle School: 250-649 </a:t>
            </a:r>
          </a:p>
          <a:p>
            <a:pPr marL="0" indent="801688">
              <a:buNone/>
            </a:pPr>
            <a:r>
              <a:rPr lang="en-US" sz="3800" b="1" dirty="0">
                <a:solidFill>
                  <a:srgbClr val="000099"/>
                </a:solidFill>
              </a:rPr>
              <a:t>Class CCC Middle School:  650 or more </a:t>
            </a:r>
          </a:p>
          <a:p>
            <a:pPr marL="396875" indent="-396875">
              <a:buFont typeface="Wingdings" panose="05000000000000000000" pitchFamily="2" charset="2"/>
              <a:buChar char="Ø"/>
            </a:pPr>
            <a:r>
              <a:rPr lang="en-US" sz="4400" dirty="0">
                <a:solidFill>
                  <a:srgbClr val="000099"/>
                </a:solidFill>
              </a:rPr>
              <a:t>If your enrollment indicates that you will be having a classification change, </a:t>
            </a:r>
            <a:r>
              <a:rPr lang="en-US" sz="4400" b="1" dirty="0">
                <a:solidFill>
                  <a:srgbClr val="000099"/>
                </a:solidFill>
              </a:rPr>
              <a:t>please contact Jim as soon as possible</a:t>
            </a:r>
            <a:r>
              <a:rPr lang="en-US" sz="4400" dirty="0">
                <a:solidFill>
                  <a:srgbClr val="000099"/>
                </a:solidFill>
              </a:rPr>
              <a:t>. </a:t>
            </a:r>
            <a:r>
              <a:rPr lang="en-US" sz="4400" i="1" dirty="0">
                <a:solidFill>
                  <a:srgbClr val="000099"/>
                </a:solidFill>
              </a:rPr>
              <a:t>(No later than November 1, 2019.) </a:t>
            </a:r>
          </a:p>
          <a:p>
            <a:pPr marL="396875" indent="-396875">
              <a:buFont typeface="Wingdings" panose="05000000000000000000" pitchFamily="2" charset="2"/>
              <a:buChar char="Ø"/>
            </a:pPr>
            <a:r>
              <a:rPr lang="en-US" sz="4400" dirty="0">
                <a:solidFill>
                  <a:srgbClr val="800000"/>
                </a:solidFill>
              </a:rPr>
              <a:t>Have your principal submit, on school letterhead, the change in your enrollment indicating a change in classification. </a:t>
            </a:r>
            <a:r>
              <a:rPr lang="en-US" sz="4400" b="1" dirty="0">
                <a:solidFill>
                  <a:srgbClr val="800000"/>
                </a:solidFill>
              </a:rPr>
              <a:t>This letter must be signed by your principal. </a:t>
            </a:r>
          </a:p>
          <a:p>
            <a:pPr marL="396875" indent="-396875">
              <a:buFont typeface="Wingdings" panose="05000000000000000000" pitchFamily="2" charset="2"/>
              <a:buChar char="Ø"/>
            </a:pPr>
            <a:r>
              <a:rPr lang="en-US" sz="4400" dirty="0">
                <a:solidFill>
                  <a:srgbClr val="000099"/>
                </a:solidFill>
              </a:rPr>
              <a:t>School classifications WILL NOT be changed after the deadline for entering your contest.</a:t>
            </a:r>
          </a:p>
        </p:txBody>
      </p:sp>
      <p:pic>
        <p:nvPicPr>
          <p:cNvPr id="5" name="Picture 2" descr="uil_texas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5" y="0"/>
            <a:ext cx="959878" cy="74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082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fade">
                                      <p:cBhvr>
                                        <p:cTn id="3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7133" y="0"/>
            <a:ext cx="7373238" cy="861423"/>
          </a:xfrm>
        </p:spPr>
        <p:txBody>
          <a:bodyPr>
            <a:normAutofit/>
          </a:bodyPr>
          <a:lstStyle/>
          <a:p>
            <a:pPr algn="l"/>
            <a:r>
              <a:rPr lang="en-US" sz="5400" b="1" dirty="0">
                <a:solidFill>
                  <a:srgbClr val="000099"/>
                </a:solidFill>
                <a:latin typeface="+mn-lt"/>
              </a:rPr>
              <a:t>Entry Fees:</a:t>
            </a:r>
          </a:p>
        </p:txBody>
      </p:sp>
      <p:sp>
        <p:nvSpPr>
          <p:cNvPr id="3" name="Subtitle 2"/>
          <p:cNvSpPr>
            <a:spLocks noGrp="1"/>
          </p:cNvSpPr>
          <p:nvPr>
            <p:ph type="subTitle" idx="1"/>
          </p:nvPr>
        </p:nvSpPr>
        <p:spPr>
          <a:xfrm>
            <a:off x="451179" y="1456566"/>
            <a:ext cx="8466243" cy="5157176"/>
          </a:xfrm>
        </p:spPr>
        <p:txBody>
          <a:bodyPr>
            <a:normAutofit/>
          </a:bodyPr>
          <a:lstStyle/>
          <a:p>
            <a:pPr marL="257175" indent="-257175" algn="l">
              <a:buFont typeface="Arial" panose="020B0604020202020204" pitchFamily="34" charset="0"/>
              <a:buChar char="•"/>
            </a:pPr>
            <a:r>
              <a:rPr lang="en-US" sz="2700" b="1" dirty="0">
                <a:solidFill>
                  <a:srgbClr val="000099"/>
                </a:solidFill>
              </a:rPr>
              <a:t>Entry Fees for some divisions and events have been increased by the Music Executive Committee.  </a:t>
            </a:r>
          </a:p>
          <a:p>
            <a:pPr algn="l"/>
            <a:endParaRPr lang="en-US" sz="800" b="1" dirty="0">
              <a:solidFill>
                <a:srgbClr val="000099"/>
              </a:solidFill>
            </a:endParaRPr>
          </a:p>
          <a:p>
            <a:pPr marL="257175" indent="-257175" algn="l">
              <a:buFont typeface="Arial" panose="020B0604020202020204" pitchFamily="34" charset="0"/>
              <a:buChar char="•"/>
            </a:pPr>
            <a:r>
              <a:rPr lang="en-US" sz="2700" b="1" dirty="0">
                <a:solidFill>
                  <a:srgbClr val="000099"/>
                </a:solidFill>
              </a:rPr>
              <a:t>State fees and recording costs are automatically computed and included in your Invoice Form 1A</a:t>
            </a:r>
          </a:p>
          <a:p>
            <a:pPr algn="l"/>
            <a:endParaRPr lang="en-US" sz="800" b="1" dirty="0">
              <a:solidFill>
                <a:srgbClr val="000099"/>
              </a:solidFill>
            </a:endParaRPr>
          </a:p>
          <a:p>
            <a:pPr marL="257175" indent="-257175" algn="l">
              <a:buFont typeface="Arial" panose="020B0604020202020204" pitchFamily="34" charset="0"/>
              <a:buChar char="•"/>
            </a:pPr>
            <a:r>
              <a:rPr lang="en-US" sz="2700" b="1" dirty="0">
                <a:solidFill>
                  <a:srgbClr val="800000"/>
                </a:solidFill>
              </a:rPr>
              <a:t>Late Fees </a:t>
            </a:r>
            <a:r>
              <a:rPr lang="en-US" sz="2700" b="1" dirty="0">
                <a:solidFill>
                  <a:srgbClr val="000099"/>
                </a:solidFill>
              </a:rPr>
              <a:t>are AUTOMATICALLY computed and appear on Invoice Form 1A if the online entry is done after the published “soft” deadline.</a:t>
            </a:r>
          </a:p>
          <a:p>
            <a:pPr algn="l"/>
            <a:endParaRPr lang="en-US" sz="800" b="1" dirty="0">
              <a:solidFill>
                <a:srgbClr val="000099"/>
              </a:solidFill>
            </a:endParaRPr>
          </a:p>
        </p:txBody>
      </p:sp>
      <p:pic>
        <p:nvPicPr>
          <p:cNvPr id="1026" name="Picture 2" descr="uil_texas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9878" cy="74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628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893" y="163102"/>
            <a:ext cx="4887590" cy="524997"/>
          </a:xfrm>
        </p:spPr>
        <p:txBody>
          <a:bodyPr>
            <a:normAutofit fontScale="90000"/>
          </a:bodyPr>
          <a:lstStyle/>
          <a:p>
            <a:r>
              <a:rPr lang="en-US" sz="4000" b="1" i="1" dirty="0">
                <a:solidFill>
                  <a:srgbClr val="800000"/>
                </a:solidFill>
                <a:latin typeface="+mn-lt"/>
              </a:rPr>
              <a:t>Late Fee Payment Policy</a:t>
            </a:r>
            <a:endParaRPr lang="en-US" sz="3800" b="1" i="1" dirty="0">
              <a:solidFill>
                <a:srgbClr val="800000"/>
              </a:solidFill>
              <a:latin typeface="+mn-lt"/>
            </a:endParaRPr>
          </a:p>
        </p:txBody>
      </p:sp>
      <p:sp>
        <p:nvSpPr>
          <p:cNvPr id="3" name="Content Placeholder 2"/>
          <p:cNvSpPr>
            <a:spLocks noGrp="1"/>
          </p:cNvSpPr>
          <p:nvPr>
            <p:ph idx="1"/>
          </p:nvPr>
        </p:nvSpPr>
        <p:spPr>
          <a:xfrm>
            <a:off x="178555" y="1005055"/>
            <a:ext cx="8812226" cy="5980231"/>
          </a:xfrm>
        </p:spPr>
        <p:txBody>
          <a:bodyPr>
            <a:normAutofit lnSpcReduction="10000"/>
          </a:bodyPr>
          <a:lstStyle/>
          <a:p>
            <a:pPr marL="0" indent="0">
              <a:buNone/>
            </a:pPr>
            <a:r>
              <a:rPr lang="en-US" b="1" dirty="0">
                <a:solidFill>
                  <a:srgbClr val="000099"/>
                </a:solidFill>
              </a:rPr>
              <a:t>REMINDER!</a:t>
            </a:r>
          </a:p>
          <a:p>
            <a:pPr>
              <a:buFont typeface="Arial" charset="0"/>
              <a:buChar char="•"/>
            </a:pPr>
            <a:r>
              <a:rPr lang="en-US" b="1" dirty="0" err="1">
                <a:solidFill>
                  <a:srgbClr val="000099"/>
                </a:solidFill>
              </a:rPr>
              <a:t>TexasMusicForms.com</a:t>
            </a:r>
            <a:r>
              <a:rPr lang="en-US" b="1" dirty="0">
                <a:solidFill>
                  <a:srgbClr val="000099"/>
                </a:solidFill>
              </a:rPr>
              <a:t> and Charms online entries show a “soft deadline date” and a “hard deadline date.”  If your entry is done and </a:t>
            </a:r>
            <a:r>
              <a:rPr lang="en-US" b="1" u="sng" dirty="0">
                <a:solidFill>
                  <a:srgbClr val="000099"/>
                </a:solidFill>
              </a:rPr>
              <a:t>fees and paperwork </a:t>
            </a:r>
            <a:r>
              <a:rPr lang="en-US" b="1" dirty="0">
                <a:solidFill>
                  <a:srgbClr val="000099"/>
                </a:solidFill>
              </a:rPr>
              <a:t>are POST-MARKED OR RECEIVED by that </a:t>
            </a:r>
            <a:r>
              <a:rPr lang="en-US" b="1" u="sng" dirty="0">
                <a:solidFill>
                  <a:srgbClr val="000099"/>
                </a:solidFill>
              </a:rPr>
              <a:t>soft</a:t>
            </a:r>
            <a:r>
              <a:rPr lang="en-US" b="1" dirty="0">
                <a:solidFill>
                  <a:srgbClr val="000099"/>
                </a:solidFill>
              </a:rPr>
              <a:t> deadline, there is no late fee.</a:t>
            </a:r>
          </a:p>
          <a:p>
            <a:pPr marL="0" indent="0">
              <a:buNone/>
            </a:pPr>
            <a:endParaRPr lang="en-US" sz="800" b="1" dirty="0">
              <a:solidFill>
                <a:srgbClr val="000099"/>
              </a:solidFill>
            </a:endParaRPr>
          </a:p>
          <a:p>
            <a:r>
              <a:rPr lang="en-US" b="1" dirty="0">
                <a:solidFill>
                  <a:srgbClr val="000099"/>
                </a:solidFill>
              </a:rPr>
              <a:t>If you miss the “soft” deadline, but make the “hard” deadline, your Invoice Form 1A will </a:t>
            </a:r>
            <a:r>
              <a:rPr lang="en-US" b="1" u="sng" dirty="0">
                <a:solidFill>
                  <a:srgbClr val="000099"/>
                </a:solidFill>
              </a:rPr>
              <a:t>automatically</a:t>
            </a:r>
            <a:r>
              <a:rPr lang="en-US" b="1" dirty="0">
                <a:solidFill>
                  <a:srgbClr val="000099"/>
                </a:solidFill>
              </a:rPr>
              <a:t> compute the late fee!</a:t>
            </a:r>
          </a:p>
          <a:p>
            <a:pPr marL="0" indent="0">
              <a:buNone/>
            </a:pPr>
            <a:endParaRPr lang="en-US" sz="800" b="1" dirty="0">
              <a:solidFill>
                <a:srgbClr val="000099"/>
              </a:solidFill>
            </a:endParaRPr>
          </a:p>
          <a:p>
            <a:r>
              <a:rPr lang="en-US" b="1" dirty="0">
                <a:solidFill>
                  <a:srgbClr val="800000"/>
                </a:solidFill>
              </a:rPr>
              <a:t>If you miss the “hard” deadline, the system will </a:t>
            </a:r>
            <a:r>
              <a:rPr lang="en-US" b="1" u="sng" dirty="0">
                <a:solidFill>
                  <a:srgbClr val="800000"/>
                </a:solidFill>
              </a:rPr>
              <a:t>block you out and prevent you from entering at all.</a:t>
            </a:r>
          </a:p>
          <a:p>
            <a:pPr marL="0" indent="0">
              <a:buNone/>
            </a:pPr>
            <a:endParaRPr lang="en-US" sz="800" b="1" u="sng" dirty="0">
              <a:solidFill>
                <a:srgbClr val="800000"/>
              </a:solidFill>
            </a:endParaRPr>
          </a:p>
          <a:p>
            <a:r>
              <a:rPr lang="en-US" b="1" u="sng" dirty="0">
                <a:solidFill>
                  <a:srgbClr val="000099"/>
                </a:solidFill>
              </a:rPr>
              <a:t>The deadline posted on the website is the “soft” deadline.</a:t>
            </a:r>
          </a:p>
          <a:p>
            <a:pPr marL="0" indent="0">
              <a:buNone/>
            </a:pPr>
            <a:endParaRPr lang="en-US" b="1" i="1" dirty="0">
              <a:solidFill>
                <a:srgbClr val="800000"/>
              </a:solidFill>
            </a:endParaRPr>
          </a:p>
        </p:txBody>
      </p:sp>
      <p:pic>
        <p:nvPicPr>
          <p:cNvPr id="5" name="Picture 2" descr="uil_texas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5" y="0"/>
            <a:ext cx="959878" cy="74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968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1" y="0"/>
            <a:ext cx="4887590" cy="524997"/>
          </a:xfrm>
        </p:spPr>
        <p:txBody>
          <a:bodyPr>
            <a:normAutofit fontScale="90000"/>
          </a:bodyPr>
          <a:lstStyle/>
          <a:p>
            <a:r>
              <a:rPr lang="en-US" sz="4000" b="1" i="1" dirty="0">
                <a:solidFill>
                  <a:srgbClr val="800000"/>
                </a:solidFill>
                <a:latin typeface="+mn-lt"/>
              </a:rPr>
              <a:t>Late Fee Payment Policy</a:t>
            </a:r>
            <a:endParaRPr lang="en-US" sz="3800" b="1" i="1" dirty="0">
              <a:solidFill>
                <a:srgbClr val="800000"/>
              </a:solidFill>
              <a:latin typeface="+mn-lt"/>
            </a:endParaRPr>
          </a:p>
        </p:txBody>
      </p:sp>
      <p:sp>
        <p:nvSpPr>
          <p:cNvPr id="3" name="Content Placeholder 2"/>
          <p:cNvSpPr>
            <a:spLocks noGrp="1"/>
          </p:cNvSpPr>
          <p:nvPr>
            <p:ph idx="1"/>
          </p:nvPr>
        </p:nvSpPr>
        <p:spPr>
          <a:xfrm>
            <a:off x="143185" y="877769"/>
            <a:ext cx="8812226" cy="5980231"/>
          </a:xfrm>
        </p:spPr>
        <p:txBody>
          <a:bodyPr>
            <a:normAutofit fontScale="92500" lnSpcReduction="10000"/>
          </a:bodyPr>
          <a:lstStyle/>
          <a:p>
            <a:pPr marL="0" indent="0">
              <a:buNone/>
            </a:pPr>
            <a:r>
              <a:rPr lang="en-US" b="1" i="1" dirty="0">
                <a:solidFill>
                  <a:srgbClr val="000099"/>
                </a:solidFill>
              </a:rPr>
              <a:t>If an entry fee check is not postmarked by the “soft” entry deadline, the following late charges will apply:</a:t>
            </a:r>
          </a:p>
          <a:p>
            <a:pPr marL="0" indent="0">
              <a:buNone/>
            </a:pPr>
            <a:endParaRPr lang="en-US" sz="800" dirty="0">
              <a:solidFill>
                <a:srgbClr val="000099"/>
              </a:solidFill>
            </a:endParaRPr>
          </a:p>
          <a:p>
            <a:pPr>
              <a:buFont typeface="Wingdings" panose="05000000000000000000" pitchFamily="2" charset="2"/>
              <a:buChar char="Ø"/>
            </a:pPr>
            <a:r>
              <a:rPr lang="en-US" b="1" dirty="0">
                <a:solidFill>
                  <a:srgbClr val="800000"/>
                </a:solidFill>
              </a:rPr>
              <a:t>  Solo and Ensemble Contests:</a:t>
            </a:r>
          </a:p>
          <a:p>
            <a:pPr marL="687388" indent="-290513"/>
            <a:r>
              <a:rPr lang="en-US" sz="2400" b="1" dirty="0">
                <a:solidFill>
                  <a:srgbClr val="000099"/>
                </a:solidFill>
              </a:rPr>
              <a:t>$25 per </a:t>
            </a:r>
            <a:r>
              <a:rPr lang="en-US" sz="2400" b="1" u="sng" dirty="0">
                <a:solidFill>
                  <a:srgbClr val="000099"/>
                </a:solidFill>
              </a:rPr>
              <a:t>event</a:t>
            </a:r>
            <a:r>
              <a:rPr lang="en-US" sz="2400" b="1" dirty="0">
                <a:solidFill>
                  <a:srgbClr val="000099"/>
                </a:solidFill>
              </a:rPr>
              <a:t> added after the entry deadline</a:t>
            </a:r>
          </a:p>
          <a:p>
            <a:pPr marL="687388" indent="-290513"/>
            <a:r>
              <a:rPr lang="en-US" sz="2400" b="1" dirty="0">
                <a:solidFill>
                  <a:srgbClr val="000099"/>
                </a:solidFill>
              </a:rPr>
              <a:t>Changing a title within seven days of the contest is considered a late event.</a:t>
            </a:r>
          </a:p>
          <a:p>
            <a:pPr marL="225425" indent="-225425">
              <a:buNone/>
            </a:pPr>
            <a:endParaRPr lang="en-US" sz="900" b="1" dirty="0">
              <a:solidFill>
                <a:srgbClr val="800000"/>
              </a:solidFill>
            </a:endParaRPr>
          </a:p>
          <a:p>
            <a:pPr>
              <a:buFont typeface="Wingdings" panose="05000000000000000000" pitchFamily="2" charset="2"/>
              <a:buChar char="Ø"/>
            </a:pPr>
            <a:r>
              <a:rPr lang="en-US" b="1" dirty="0">
                <a:solidFill>
                  <a:srgbClr val="800000"/>
                </a:solidFill>
              </a:rPr>
              <a:t>  Marching Contest or Concert &amp; Sight-reading Evaluations:</a:t>
            </a:r>
          </a:p>
          <a:p>
            <a:pPr marL="687388" indent="-290513"/>
            <a:r>
              <a:rPr lang="en-US" sz="2400" b="1" dirty="0">
                <a:solidFill>
                  <a:srgbClr val="000099"/>
                </a:solidFill>
              </a:rPr>
              <a:t>$50 per performing organization after the entry deadline</a:t>
            </a:r>
          </a:p>
          <a:p>
            <a:pPr marL="687388" indent="-290513"/>
            <a:r>
              <a:rPr lang="en-US" sz="2400" b="1" dirty="0">
                <a:solidFill>
                  <a:srgbClr val="000099"/>
                </a:solidFill>
              </a:rPr>
              <a:t>Changing a title within seven days of the contest is considered a late event.</a:t>
            </a:r>
            <a:endParaRPr lang="en-US" sz="800" b="1" dirty="0">
              <a:solidFill>
                <a:srgbClr val="000099"/>
              </a:solidFill>
            </a:endParaRPr>
          </a:p>
          <a:p>
            <a:pPr marL="396875" indent="-396875">
              <a:buFont typeface="Wingdings" panose="05000000000000000000" pitchFamily="2" charset="2"/>
              <a:buChar char="Ø"/>
            </a:pPr>
            <a:r>
              <a:rPr lang="en-US" b="1" dirty="0">
                <a:solidFill>
                  <a:srgbClr val="800000"/>
                </a:solidFill>
              </a:rPr>
              <a:t>All forms </a:t>
            </a:r>
            <a:r>
              <a:rPr lang="en-US" b="1" i="1" dirty="0">
                <a:solidFill>
                  <a:srgbClr val="800000"/>
                </a:solidFill>
              </a:rPr>
              <a:t>(Invoice and all marching band forms should be sent </a:t>
            </a:r>
            <a:r>
              <a:rPr lang="en-US" b="1" i="1" u="sng" dirty="0">
                <a:solidFill>
                  <a:srgbClr val="800000"/>
                </a:solidFill>
              </a:rPr>
              <a:t>in the same envelope with the check</a:t>
            </a:r>
            <a:r>
              <a:rPr lang="en-US" b="1" i="1" dirty="0">
                <a:solidFill>
                  <a:srgbClr val="800000"/>
                </a:solidFill>
              </a:rPr>
              <a:t>!)</a:t>
            </a:r>
          </a:p>
          <a:p>
            <a:pPr marL="0" indent="0">
              <a:buNone/>
            </a:pPr>
            <a:endParaRPr lang="en-US" sz="900" b="1" dirty="0">
              <a:solidFill>
                <a:srgbClr val="800000"/>
              </a:solidFill>
            </a:endParaRPr>
          </a:p>
          <a:p>
            <a:pPr marL="396875" indent="-396875">
              <a:buFont typeface="Wingdings" panose="05000000000000000000" pitchFamily="2" charset="2"/>
              <a:buChar char="Ø"/>
            </a:pPr>
            <a:r>
              <a:rPr lang="en-US" b="1" dirty="0">
                <a:solidFill>
                  <a:srgbClr val="800000"/>
                </a:solidFill>
              </a:rPr>
              <a:t>Late entries are subject to possible reprimand by the Executive Committee</a:t>
            </a:r>
          </a:p>
        </p:txBody>
      </p:sp>
      <p:pic>
        <p:nvPicPr>
          <p:cNvPr id="5" name="Picture 2" descr="uil_texas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5" y="0"/>
            <a:ext cx="959878" cy="74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304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500"/>
                                        <p:tgtEl>
                                          <p:spTgt spid="3">
                                            <p:txEl>
                                              <p:pRg st="9" end="9"/>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animEffect transition="in" filter="fade">
                                      <p:cBhvr>
                                        <p:cTn id="3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20" y="0"/>
            <a:ext cx="9007267" cy="524997"/>
          </a:xfrm>
        </p:spPr>
        <p:txBody>
          <a:bodyPr>
            <a:normAutofit fontScale="90000"/>
          </a:bodyPr>
          <a:lstStyle/>
          <a:p>
            <a:r>
              <a:rPr lang="en-US" sz="4000" b="1" i="1" dirty="0">
                <a:solidFill>
                  <a:srgbClr val="800000"/>
                </a:solidFill>
                <a:latin typeface="+mn-lt"/>
              </a:rPr>
              <a:t>Items Needed for Entry to be Complete:</a:t>
            </a:r>
            <a:endParaRPr lang="en-US" sz="3800" b="1" i="1" dirty="0">
              <a:solidFill>
                <a:srgbClr val="800000"/>
              </a:solidFill>
              <a:latin typeface="+mn-lt"/>
            </a:endParaRPr>
          </a:p>
        </p:txBody>
      </p:sp>
      <p:sp>
        <p:nvSpPr>
          <p:cNvPr id="3" name="Content Placeholder 2"/>
          <p:cNvSpPr>
            <a:spLocks noGrp="1"/>
          </p:cNvSpPr>
          <p:nvPr>
            <p:ph idx="1"/>
          </p:nvPr>
        </p:nvSpPr>
        <p:spPr>
          <a:xfrm>
            <a:off x="97520" y="741708"/>
            <a:ext cx="8812226" cy="6389191"/>
          </a:xfrm>
        </p:spPr>
        <p:txBody>
          <a:bodyPr>
            <a:normAutofit/>
          </a:bodyPr>
          <a:lstStyle/>
          <a:p>
            <a:pPr>
              <a:buFont typeface="Arial" charset="0"/>
              <a:buChar char="•"/>
            </a:pPr>
            <a:r>
              <a:rPr lang="en-US" b="1" dirty="0">
                <a:solidFill>
                  <a:srgbClr val="000099"/>
                </a:solidFill>
              </a:rPr>
              <a:t>Online Entry</a:t>
            </a:r>
          </a:p>
          <a:p>
            <a:pPr>
              <a:buFont typeface="Arial" charset="0"/>
              <a:buChar char="•"/>
            </a:pPr>
            <a:r>
              <a:rPr lang="en-US" b="1" dirty="0">
                <a:solidFill>
                  <a:srgbClr val="000099"/>
                </a:solidFill>
              </a:rPr>
              <a:t>Entry Fee CHECK</a:t>
            </a:r>
          </a:p>
          <a:p>
            <a:pPr>
              <a:buFont typeface="Arial" charset="0"/>
              <a:buChar char="•"/>
            </a:pPr>
            <a:r>
              <a:rPr lang="en-US" b="1" dirty="0">
                <a:solidFill>
                  <a:srgbClr val="000099"/>
                </a:solidFill>
              </a:rPr>
              <a:t>Invoice Form 1A </a:t>
            </a:r>
            <a:r>
              <a:rPr lang="en-US" b="1" dirty="0">
                <a:solidFill>
                  <a:srgbClr val="800000"/>
                </a:solidFill>
              </a:rPr>
              <a:t>submitted WITH the check!</a:t>
            </a:r>
          </a:p>
          <a:p>
            <a:pPr>
              <a:buFont typeface="Arial" charset="0"/>
              <a:buChar char="•"/>
            </a:pPr>
            <a:r>
              <a:rPr lang="en-US" b="1" dirty="0">
                <a:solidFill>
                  <a:srgbClr val="000099"/>
                </a:solidFill>
              </a:rPr>
              <a:t>Form 1 signed by principal or superintendent </a:t>
            </a:r>
            <a:r>
              <a:rPr lang="en-US" sz="2000" b="1" i="1" dirty="0">
                <a:solidFill>
                  <a:srgbClr val="000099"/>
                </a:solidFill>
              </a:rPr>
              <a:t>(This can be delayed based on grading period, but should be submitted BEFORE the day of the contest!)</a:t>
            </a:r>
            <a:endParaRPr lang="en-US" b="1" dirty="0">
              <a:solidFill>
                <a:srgbClr val="000099"/>
              </a:solidFill>
            </a:endParaRPr>
          </a:p>
          <a:p>
            <a:pPr marL="0" indent="0">
              <a:buNone/>
            </a:pPr>
            <a:endParaRPr lang="en-US" sz="1400" b="1" dirty="0">
              <a:solidFill>
                <a:srgbClr val="800000"/>
              </a:solidFill>
            </a:endParaRPr>
          </a:p>
          <a:p>
            <a:pPr marL="0" indent="0">
              <a:buNone/>
            </a:pPr>
            <a:r>
              <a:rPr lang="en-US" sz="3200" b="1" dirty="0">
                <a:solidFill>
                  <a:srgbClr val="800000"/>
                </a:solidFill>
              </a:rPr>
              <a:t>ADDITIONAL ITEMS Needed for Marching Entries to be Considered Complete:</a:t>
            </a:r>
          </a:p>
          <a:p>
            <a:pPr>
              <a:buFont typeface="Arial" charset="0"/>
              <a:buChar char="•"/>
            </a:pPr>
            <a:r>
              <a:rPr lang="en-US" b="1" dirty="0">
                <a:solidFill>
                  <a:srgbClr val="000099"/>
                </a:solidFill>
              </a:rPr>
              <a:t>Statement of Compliance</a:t>
            </a:r>
          </a:p>
          <a:p>
            <a:pPr>
              <a:buFont typeface="Arial" charset="0"/>
              <a:buChar char="•"/>
            </a:pPr>
            <a:r>
              <a:rPr lang="en-US" b="1" dirty="0">
                <a:solidFill>
                  <a:srgbClr val="000099"/>
                </a:solidFill>
              </a:rPr>
              <a:t>PA Announcer Script </a:t>
            </a:r>
            <a:r>
              <a:rPr lang="en-US" sz="2000" b="1" i="1" dirty="0">
                <a:solidFill>
                  <a:srgbClr val="000099"/>
                </a:solidFill>
              </a:rPr>
              <a:t>(Use the fillable version downloadable from the region or state website.)</a:t>
            </a:r>
          </a:p>
          <a:p>
            <a:pPr>
              <a:buFont typeface="Arial" charset="0"/>
              <a:buChar char="•"/>
            </a:pPr>
            <a:r>
              <a:rPr lang="en-US" b="1" dirty="0">
                <a:solidFill>
                  <a:srgbClr val="000099"/>
                </a:solidFill>
              </a:rPr>
              <a:t>Letter of Intent for Area </a:t>
            </a:r>
            <a:r>
              <a:rPr lang="en-US" b="1" dirty="0">
                <a:solidFill>
                  <a:srgbClr val="800000"/>
                </a:solidFill>
              </a:rPr>
              <a:t>no longer needed</a:t>
            </a:r>
            <a:r>
              <a:rPr lang="en-US" b="1" dirty="0">
                <a:solidFill>
                  <a:srgbClr val="000099"/>
                </a:solidFill>
              </a:rPr>
              <a:t>.  </a:t>
            </a:r>
            <a:r>
              <a:rPr lang="en-US" sz="2000" b="1" i="1" dirty="0">
                <a:solidFill>
                  <a:srgbClr val="000099"/>
                </a:solidFill>
              </a:rPr>
              <a:t>This is done electronically at the point of online entry.</a:t>
            </a:r>
          </a:p>
        </p:txBody>
      </p:sp>
    </p:spTree>
    <p:extLst>
      <p:ext uri="{BB962C8B-B14F-4D97-AF65-F5344CB8AC3E}">
        <p14:creationId xmlns:p14="http://schemas.microsoft.com/office/powerpoint/2010/main" val="74827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20" y="650240"/>
            <a:ext cx="9007267" cy="524997"/>
          </a:xfrm>
        </p:spPr>
        <p:txBody>
          <a:bodyPr>
            <a:noAutofit/>
          </a:bodyPr>
          <a:lstStyle/>
          <a:p>
            <a:r>
              <a:rPr lang="en-US" sz="4000" b="1" i="1" dirty="0">
                <a:solidFill>
                  <a:srgbClr val="800000"/>
                </a:solidFill>
                <a:latin typeface="+mn-lt"/>
              </a:rPr>
              <a:t>For ALL Organizational Events:</a:t>
            </a:r>
          </a:p>
        </p:txBody>
      </p:sp>
      <p:sp>
        <p:nvSpPr>
          <p:cNvPr id="3" name="Content Placeholder 2"/>
          <p:cNvSpPr>
            <a:spLocks noGrp="1"/>
          </p:cNvSpPr>
          <p:nvPr>
            <p:ph idx="1"/>
          </p:nvPr>
        </p:nvSpPr>
        <p:spPr>
          <a:xfrm>
            <a:off x="195040" y="1615468"/>
            <a:ext cx="8812226" cy="3586451"/>
          </a:xfrm>
        </p:spPr>
        <p:txBody>
          <a:bodyPr>
            <a:noAutofit/>
          </a:bodyPr>
          <a:lstStyle/>
          <a:p>
            <a:pPr marL="0" marR="0" lvl="0" indent="0" defTabSz="914400" eaLnBrk="1" fontAlgn="auto" latinLnBrk="0" hangingPunct="1">
              <a:lnSpc>
                <a:spcPct val="100000"/>
              </a:lnSpc>
              <a:spcBef>
                <a:spcPts val="0"/>
              </a:spcBef>
              <a:spcAft>
                <a:spcPts val="0"/>
              </a:spcAft>
              <a:buClrTx/>
              <a:buSzTx/>
              <a:buFont typeface="Arial" charset="0"/>
              <a:buNone/>
              <a:tabLst/>
              <a:defRPr/>
            </a:pPr>
            <a:r>
              <a:rPr lang="en-US" sz="3600" b="1" dirty="0">
                <a:solidFill>
                  <a:srgbClr val="800000"/>
                </a:solidFill>
              </a:rPr>
              <a:t>NEW:  </a:t>
            </a:r>
            <a:r>
              <a:rPr lang="en-US" sz="3600" b="1" dirty="0">
                <a:solidFill>
                  <a:srgbClr val="000099"/>
                </a:solidFill>
              </a:rPr>
              <a:t>Submit a SEPARATE Form 1, signed by Principal or Superintendent, </a:t>
            </a:r>
            <a:r>
              <a:rPr lang="en-US" sz="3600" b="1" dirty="0">
                <a:solidFill>
                  <a:srgbClr val="800000"/>
                </a:solidFill>
              </a:rPr>
              <a:t>for EACH individual performing group!)</a:t>
            </a:r>
          </a:p>
          <a:p>
            <a:pPr marL="0" marR="0" lvl="0" indent="0" defTabSz="914400" eaLnBrk="1" fontAlgn="auto" latinLnBrk="0" hangingPunct="1">
              <a:lnSpc>
                <a:spcPct val="100000"/>
              </a:lnSpc>
              <a:spcBef>
                <a:spcPts val="0"/>
              </a:spcBef>
              <a:spcAft>
                <a:spcPts val="0"/>
              </a:spcAft>
              <a:buClrTx/>
              <a:buSzTx/>
              <a:buFont typeface="Arial" charset="0"/>
              <a:buNone/>
              <a:tabLst/>
              <a:defRPr/>
            </a:pPr>
            <a:endParaRPr lang="en-US" sz="3600" b="1" i="1" dirty="0">
              <a:solidFill>
                <a:srgbClr val="000099"/>
              </a:solidFill>
            </a:endParaRPr>
          </a:p>
          <a:p>
            <a:pPr marL="0" marR="0" lvl="0" indent="0" defTabSz="914400" eaLnBrk="1" fontAlgn="auto" latinLnBrk="0" hangingPunct="1">
              <a:lnSpc>
                <a:spcPct val="100000"/>
              </a:lnSpc>
              <a:spcBef>
                <a:spcPts val="0"/>
              </a:spcBef>
              <a:spcAft>
                <a:spcPts val="0"/>
              </a:spcAft>
              <a:buClrTx/>
              <a:buSzTx/>
              <a:buFont typeface="Arial" charset="0"/>
              <a:buNone/>
              <a:tabLst/>
              <a:defRPr/>
            </a:pPr>
            <a:r>
              <a:rPr lang="en-US" sz="3600" b="1" i="1" dirty="0">
                <a:solidFill>
                  <a:srgbClr val="000099"/>
                </a:solidFill>
              </a:rPr>
              <a:t>We can no longer accept a single Form 1 for multiple bands, choirs, or orchestras.</a:t>
            </a:r>
          </a:p>
        </p:txBody>
      </p:sp>
    </p:spTree>
    <p:extLst>
      <p:ext uri="{BB962C8B-B14F-4D97-AF65-F5344CB8AC3E}">
        <p14:creationId xmlns:p14="http://schemas.microsoft.com/office/powerpoint/2010/main" val="33409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812"/>
            <a:ext cx="9007267" cy="524997"/>
          </a:xfrm>
        </p:spPr>
        <p:txBody>
          <a:bodyPr>
            <a:noAutofit/>
          </a:bodyPr>
          <a:lstStyle/>
          <a:p>
            <a:pPr algn="ctr"/>
            <a:r>
              <a:rPr lang="en-US" sz="5400" b="1" i="1" dirty="0">
                <a:solidFill>
                  <a:srgbClr val="800000"/>
                </a:solidFill>
              </a:rPr>
              <a:t>Educate Your Business Office!  </a:t>
            </a:r>
            <a:endParaRPr lang="en-US" sz="5400" b="1" i="1" dirty="0">
              <a:solidFill>
                <a:srgbClr val="800000"/>
              </a:solidFill>
              <a:latin typeface="+mn-lt"/>
            </a:endParaRPr>
          </a:p>
        </p:txBody>
      </p:sp>
      <p:sp>
        <p:nvSpPr>
          <p:cNvPr id="3" name="Content Placeholder 2"/>
          <p:cNvSpPr>
            <a:spLocks noGrp="1"/>
          </p:cNvSpPr>
          <p:nvPr>
            <p:ph idx="1"/>
          </p:nvPr>
        </p:nvSpPr>
        <p:spPr>
          <a:xfrm>
            <a:off x="195041" y="904240"/>
            <a:ext cx="8812226" cy="5801360"/>
          </a:xfrm>
        </p:spPr>
        <p:txBody>
          <a:bodyPr>
            <a:normAutofit fontScale="85000" lnSpcReduction="10000"/>
          </a:bodyPr>
          <a:lstStyle/>
          <a:p>
            <a:pPr marL="0" indent="0">
              <a:buNone/>
            </a:pPr>
            <a:r>
              <a:rPr lang="en-US" sz="3200">
                <a:solidFill>
                  <a:srgbClr val="000099"/>
                </a:solidFill>
              </a:rPr>
              <a:t>PLEASE </a:t>
            </a:r>
            <a:r>
              <a:rPr lang="en-US" sz="3200" dirty="0">
                <a:solidFill>
                  <a:srgbClr val="000099"/>
                </a:solidFill>
              </a:rPr>
              <a:t>work with your business office to ensure that a single check </a:t>
            </a:r>
            <a:r>
              <a:rPr lang="en-US" sz="3200" b="1" dirty="0">
                <a:solidFill>
                  <a:srgbClr val="800000"/>
                </a:solidFill>
              </a:rPr>
              <a:t>does NOT include payment for </a:t>
            </a:r>
            <a:r>
              <a:rPr lang="en-US" sz="3200" b="1" u="sng" dirty="0">
                <a:solidFill>
                  <a:srgbClr val="800000"/>
                </a:solidFill>
              </a:rPr>
              <a:t>different events</a:t>
            </a:r>
            <a:r>
              <a:rPr lang="en-US" sz="3200" b="1" dirty="0">
                <a:solidFill>
                  <a:srgbClr val="800000"/>
                </a:solidFill>
              </a:rPr>
              <a:t>!  </a:t>
            </a:r>
            <a:endParaRPr lang="en-US" sz="800" dirty="0">
              <a:solidFill>
                <a:srgbClr val="800000"/>
              </a:solidFill>
            </a:endParaRPr>
          </a:p>
          <a:p>
            <a:pPr marL="0" indent="0">
              <a:buNone/>
            </a:pPr>
            <a:endParaRPr lang="en-US" sz="900" dirty="0">
              <a:solidFill>
                <a:srgbClr val="000099"/>
              </a:solidFill>
            </a:endParaRPr>
          </a:p>
          <a:p>
            <a:pPr marL="0" indent="0">
              <a:buNone/>
            </a:pPr>
            <a:r>
              <a:rPr lang="en-US" sz="3200" dirty="0">
                <a:solidFill>
                  <a:srgbClr val="000099"/>
                </a:solidFill>
              </a:rPr>
              <a:t>In other words, don’t send a check that includes payment for </a:t>
            </a:r>
            <a:r>
              <a:rPr lang="en-US" sz="3200" u="sng" dirty="0">
                <a:solidFill>
                  <a:srgbClr val="000099"/>
                </a:solidFill>
              </a:rPr>
              <a:t>one group </a:t>
            </a:r>
            <a:r>
              <a:rPr lang="en-US" sz="3200" dirty="0">
                <a:solidFill>
                  <a:srgbClr val="000099"/>
                </a:solidFill>
              </a:rPr>
              <a:t>for Solo and Ensemble and </a:t>
            </a:r>
            <a:r>
              <a:rPr lang="en-US" sz="3200" u="sng" dirty="0">
                <a:solidFill>
                  <a:srgbClr val="000099"/>
                </a:solidFill>
              </a:rPr>
              <a:t>another group</a:t>
            </a:r>
            <a:r>
              <a:rPr lang="en-US" sz="3200" dirty="0">
                <a:solidFill>
                  <a:srgbClr val="000099"/>
                </a:solidFill>
              </a:rPr>
              <a:t> for Concert and Sight-reading, or etc.  </a:t>
            </a:r>
            <a:r>
              <a:rPr lang="en-US" sz="3200" dirty="0">
                <a:solidFill>
                  <a:srgbClr val="800000"/>
                </a:solidFill>
              </a:rPr>
              <a:t>(These checks will be returned and late fees can apply.)</a:t>
            </a:r>
          </a:p>
          <a:p>
            <a:pPr marL="0" indent="0">
              <a:buNone/>
            </a:pPr>
            <a:endParaRPr lang="en-US" sz="900" dirty="0">
              <a:solidFill>
                <a:srgbClr val="000099"/>
              </a:solidFill>
            </a:endParaRPr>
          </a:p>
          <a:p>
            <a:pPr marL="0" indent="0">
              <a:buNone/>
            </a:pPr>
            <a:r>
              <a:rPr lang="en-US" sz="3200" dirty="0">
                <a:solidFill>
                  <a:srgbClr val="000099"/>
                </a:solidFill>
              </a:rPr>
              <a:t>And don’t mix </a:t>
            </a:r>
            <a:r>
              <a:rPr lang="en-US" sz="3200" u="sng" dirty="0">
                <a:solidFill>
                  <a:srgbClr val="000099"/>
                </a:solidFill>
              </a:rPr>
              <a:t>different types of ensembles </a:t>
            </a:r>
            <a:r>
              <a:rPr lang="en-US" sz="3200" dirty="0">
                <a:solidFill>
                  <a:srgbClr val="000099"/>
                </a:solidFill>
              </a:rPr>
              <a:t>(e.g. band and choir) in one check!  </a:t>
            </a:r>
            <a:r>
              <a:rPr lang="en-US" sz="3200" dirty="0">
                <a:solidFill>
                  <a:srgbClr val="800000"/>
                </a:solidFill>
              </a:rPr>
              <a:t>If this happens, we will simply return the check to your business office, and late fees can apply.</a:t>
            </a:r>
          </a:p>
          <a:p>
            <a:pPr marL="0" indent="0">
              <a:buNone/>
            </a:pPr>
            <a:endParaRPr lang="en-US" sz="900" dirty="0">
              <a:solidFill>
                <a:srgbClr val="000099"/>
              </a:solidFill>
            </a:endParaRPr>
          </a:p>
          <a:p>
            <a:pPr marL="0" indent="0">
              <a:buNone/>
            </a:pPr>
            <a:r>
              <a:rPr lang="en-US" sz="3200" b="1" dirty="0">
                <a:solidFill>
                  <a:srgbClr val="000099"/>
                </a:solidFill>
              </a:rPr>
              <a:t>HOWEVER:  </a:t>
            </a:r>
            <a:r>
              <a:rPr lang="en-US" sz="3200" dirty="0">
                <a:solidFill>
                  <a:srgbClr val="000099"/>
                </a:solidFill>
              </a:rPr>
              <a:t>It is TOTALLY OKAY to have one check pay for multiple groups from multiple campuses  </a:t>
            </a:r>
            <a:r>
              <a:rPr lang="en-US" sz="3200" u="sng" dirty="0">
                <a:solidFill>
                  <a:srgbClr val="000099"/>
                </a:solidFill>
              </a:rPr>
              <a:t>for the same event</a:t>
            </a:r>
            <a:r>
              <a:rPr lang="en-US" sz="3200" dirty="0">
                <a:solidFill>
                  <a:srgbClr val="000099"/>
                </a:solidFill>
              </a:rPr>
              <a:t>...</a:t>
            </a:r>
            <a:r>
              <a:rPr lang="en-US" sz="3200" b="1" dirty="0">
                <a:solidFill>
                  <a:srgbClr val="800000"/>
                </a:solidFill>
              </a:rPr>
              <a:t>IF</a:t>
            </a:r>
            <a:r>
              <a:rPr lang="en-US" sz="3200" dirty="0">
                <a:solidFill>
                  <a:srgbClr val="800000"/>
                </a:solidFill>
              </a:rPr>
              <a:t> the Form 1As are attached and the campus names and groups are on the check stub!</a:t>
            </a:r>
            <a:endParaRPr lang="en-US" sz="3200" i="1" dirty="0">
              <a:solidFill>
                <a:srgbClr val="800000"/>
              </a:solidFill>
            </a:endParaRPr>
          </a:p>
        </p:txBody>
      </p:sp>
    </p:spTree>
    <p:extLst>
      <p:ext uri="{BB962C8B-B14F-4D97-AF65-F5344CB8AC3E}">
        <p14:creationId xmlns:p14="http://schemas.microsoft.com/office/powerpoint/2010/main" val="51570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0323"/>
            <a:ext cx="9054988" cy="1325563"/>
          </a:xfrm>
        </p:spPr>
        <p:txBody>
          <a:bodyPr>
            <a:normAutofit/>
          </a:bodyPr>
          <a:lstStyle/>
          <a:p>
            <a:br>
              <a:rPr lang="en-US" sz="4000" dirty="0">
                <a:solidFill>
                  <a:srgbClr val="000099"/>
                </a:solidFill>
              </a:rPr>
            </a:br>
            <a:r>
              <a:rPr lang="en-US" sz="4000" b="1" i="1" dirty="0">
                <a:solidFill>
                  <a:srgbClr val="800000"/>
                </a:solidFill>
                <a:latin typeface="+mn-lt"/>
              </a:rPr>
              <a:t>UIL Entry Procedures!</a:t>
            </a:r>
            <a:endParaRPr lang="en-US" sz="3800" b="1" i="1" dirty="0">
              <a:solidFill>
                <a:srgbClr val="800000"/>
              </a:solidFill>
              <a:latin typeface="+mn-lt"/>
            </a:endParaRPr>
          </a:p>
        </p:txBody>
      </p:sp>
      <p:sp>
        <p:nvSpPr>
          <p:cNvPr id="3" name="Content Placeholder 2"/>
          <p:cNvSpPr>
            <a:spLocks noGrp="1"/>
          </p:cNvSpPr>
          <p:nvPr>
            <p:ph idx="1"/>
          </p:nvPr>
        </p:nvSpPr>
        <p:spPr>
          <a:xfrm>
            <a:off x="242762" y="1795886"/>
            <a:ext cx="8812226" cy="5267915"/>
          </a:xfrm>
        </p:spPr>
        <p:txBody>
          <a:bodyPr>
            <a:normAutofit/>
          </a:bodyPr>
          <a:lstStyle/>
          <a:p>
            <a:pPr marL="0" indent="0">
              <a:buNone/>
            </a:pPr>
            <a:endParaRPr lang="en-US" dirty="0">
              <a:solidFill>
                <a:srgbClr val="000099"/>
              </a:solidFill>
            </a:endParaRPr>
          </a:p>
          <a:p>
            <a:pPr marL="0" indent="0">
              <a:buNone/>
            </a:pPr>
            <a:r>
              <a:rPr lang="en-US" sz="4400" dirty="0">
                <a:solidFill>
                  <a:srgbClr val="000099"/>
                </a:solidFill>
              </a:rPr>
              <a:t>See the instructions on the “pull downs” on the Region UIL website at: </a:t>
            </a:r>
            <a:r>
              <a:rPr lang="en-US" sz="4400" dirty="0">
                <a:solidFill>
                  <a:srgbClr val="800000"/>
                </a:solidFill>
                <a:hlinkClick r:id="rId3"/>
              </a:rPr>
              <a:t>www.uilmusicregion26.com</a:t>
            </a:r>
            <a:r>
              <a:rPr lang="en-US" sz="4400" dirty="0">
                <a:solidFill>
                  <a:srgbClr val="000099"/>
                </a:solidFill>
              </a:rPr>
              <a:t>!</a:t>
            </a:r>
          </a:p>
        </p:txBody>
      </p:sp>
      <p:pic>
        <p:nvPicPr>
          <p:cNvPr id="5" name="Picture 2" descr="uil_texas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85" y="0"/>
            <a:ext cx="959878" cy="74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6845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85" y="740204"/>
            <a:ext cx="9054988" cy="735390"/>
          </a:xfrm>
        </p:spPr>
        <p:txBody>
          <a:bodyPr>
            <a:normAutofit/>
          </a:bodyPr>
          <a:lstStyle/>
          <a:p>
            <a:pPr algn="ctr"/>
            <a:r>
              <a:rPr lang="en-US" sz="4000" b="1" dirty="0">
                <a:solidFill>
                  <a:srgbClr val="800000"/>
                </a:solidFill>
                <a:latin typeface="+mn-lt"/>
              </a:rPr>
              <a:t>Professional Acknowledgement Form</a:t>
            </a:r>
            <a:endParaRPr lang="en-US" sz="3800" b="1" dirty="0">
              <a:solidFill>
                <a:srgbClr val="800000"/>
              </a:solidFill>
              <a:latin typeface="+mn-lt"/>
            </a:endParaRPr>
          </a:p>
        </p:txBody>
      </p:sp>
      <p:sp>
        <p:nvSpPr>
          <p:cNvPr id="3" name="Content Placeholder 2"/>
          <p:cNvSpPr>
            <a:spLocks noGrp="1"/>
          </p:cNvSpPr>
          <p:nvPr>
            <p:ph idx="1"/>
          </p:nvPr>
        </p:nvSpPr>
        <p:spPr>
          <a:xfrm>
            <a:off x="242762" y="1795886"/>
            <a:ext cx="8812226" cy="5267915"/>
          </a:xfrm>
        </p:spPr>
        <p:txBody>
          <a:bodyPr>
            <a:normAutofit/>
          </a:bodyPr>
          <a:lstStyle/>
          <a:p>
            <a:r>
              <a:rPr lang="en-US" b="1" dirty="0">
                <a:solidFill>
                  <a:srgbClr val="000099"/>
                </a:solidFill>
              </a:rPr>
              <a:t>Every director that is new to your district must download and complete the </a:t>
            </a:r>
            <a:r>
              <a:rPr lang="en-US" b="1" i="1" dirty="0">
                <a:solidFill>
                  <a:srgbClr val="800000"/>
                </a:solidFill>
              </a:rPr>
              <a:t>“Professional Acknowledgement Form”</a:t>
            </a:r>
            <a:r>
              <a:rPr lang="en-US" b="1" i="1" dirty="0">
                <a:solidFill>
                  <a:srgbClr val="000099"/>
                </a:solidFill>
              </a:rPr>
              <a:t> </a:t>
            </a:r>
            <a:r>
              <a:rPr lang="en-US" b="1" dirty="0">
                <a:solidFill>
                  <a:srgbClr val="000099"/>
                </a:solidFill>
              </a:rPr>
              <a:t>from the state or region website.</a:t>
            </a:r>
          </a:p>
          <a:p>
            <a:pPr marL="0" indent="0">
              <a:buNone/>
            </a:pPr>
            <a:endParaRPr lang="en-US" sz="800" b="1" dirty="0">
              <a:solidFill>
                <a:srgbClr val="000099"/>
              </a:solidFill>
            </a:endParaRPr>
          </a:p>
          <a:p>
            <a:r>
              <a:rPr lang="en-US" b="1" dirty="0">
                <a:solidFill>
                  <a:srgbClr val="000099"/>
                </a:solidFill>
              </a:rPr>
              <a:t>This form is your official acknowledgement that you will read and abide by the </a:t>
            </a:r>
            <a:r>
              <a:rPr lang="en-US" b="1" i="1" dirty="0">
                <a:solidFill>
                  <a:srgbClr val="000099"/>
                </a:solidFill>
              </a:rPr>
              <a:t>Constitution and Contest Rules</a:t>
            </a:r>
            <a:r>
              <a:rPr lang="en-US" b="1" dirty="0">
                <a:solidFill>
                  <a:srgbClr val="000099"/>
                </a:solidFill>
              </a:rPr>
              <a:t>.</a:t>
            </a:r>
          </a:p>
          <a:p>
            <a:pPr marL="0" indent="0">
              <a:buNone/>
            </a:pPr>
            <a:endParaRPr lang="en-US" sz="800" b="1" dirty="0">
              <a:solidFill>
                <a:srgbClr val="000099"/>
              </a:solidFill>
            </a:endParaRPr>
          </a:p>
          <a:p>
            <a:r>
              <a:rPr lang="en-US" b="1" dirty="0">
                <a:solidFill>
                  <a:srgbClr val="000099"/>
                </a:solidFill>
              </a:rPr>
              <a:t>It is to </a:t>
            </a:r>
            <a:r>
              <a:rPr lang="en-US" b="1" u="sng" dirty="0">
                <a:solidFill>
                  <a:srgbClr val="000099"/>
                </a:solidFill>
              </a:rPr>
              <a:t>signed</a:t>
            </a:r>
            <a:r>
              <a:rPr lang="en-US" b="1" dirty="0">
                <a:solidFill>
                  <a:srgbClr val="000099"/>
                </a:solidFill>
              </a:rPr>
              <a:t>, </a:t>
            </a:r>
            <a:r>
              <a:rPr lang="en-US" b="1" u="sng" dirty="0">
                <a:solidFill>
                  <a:srgbClr val="000099"/>
                </a:solidFill>
              </a:rPr>
              <a:t>notarized</a:t>
            </a:r>
            <a:r>
              <a:rPr lang="en-US" b="1" dirty="0">
                <a:solidFill>
                  <a:srgbClr val="000099"/>
                </a:solidFill>
              </a:rPr>
              <a:t>, and </a:t>
            </a:r>
            <a:r>
              <a:rPr lang="en-US" b="1" u="sng" dirty="0">
                <a:solidFill>
                  <a:srgbClr val="000099"/>
                </a:solidFill>
              </a:rPr>
              <a:t>filed</a:t>
            </a:r>
            <a:r>
              <a:rPr lang="en-US" b="1" dirty="0">
                <a:solidFill>
                  <a:srgbClr val="000099"/>
                </a:solidFill>
              </a:rPr>
              <a:t> in your superintendent’s office, and is only needed one time during your tenure in a given district.</a:t>
            </a:r>
          </a:p>
          <a:p>
            <a:pPr marL="0" indent="0">
              <a:buNone/>
            </a:pPr>
            <a:endParaRPr lang="en-US" dirty="0">
              <a:solidFill>
                <a:srgbClr val="000099"/>
              </a:solidFill>
            </a:endParaRPr>
          </a:p>
        </p:txBody>
      </p:sp>
      <p:pic>
        <p:nvPicPr>
          <p:cNvPr id="5" name="Picture 2" descr="uil_texas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5" y="0"/>
            <a:ext cx="959878" cy="74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064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4ED12B-47D4-8747-A222-121FC0938965}"/>
              </a:ext>
            </a:extLst>
          </p:cNvPr>
          <p:cNvPicPr>
            <a:picLocks noChangeAspect="1"/>
          </p:cNvPicPr>
          <p:nvPr/>
        </p:nvPicPr>
        <p:blipFill>
          <a:blip r:embed="rId3"/>
          <a:stretch>
            <a:fillRect/>
          </a:stretch>
        </p:blipFill>
        <p:spPr>
          <a:xfrm>
            <a:off x="734785" y="0"/>
            <a:ext cx="7674429" cy="6858000"/>
          </a:xfrm>
          <a:prstGeom prst="rect">
            <a:avLst/>
          </a:prstGeom>
        </p:spPr>
      </p:pic>
    </p:spTree>
    <p:extLst>
      <p:ext uri="{BB962C8B-B14F-4D97-AF65-F5344CB8AC3E}">
        <p14:creationId xmlns:p14="http://schemas.microsoft.com/office/powerpoint/2010/main" val="11399867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2927" y="740204"/>
            <a:ext cx="8812226" cy="5678220"/>
          </a:xfrm>
        </p:spPr>
        <p:txBody>
          <a:bodyPr>
            <a:normAutofit fontScale="85000" lnSpcReduction="20000"/>
          </a:bodyPr>
          <a:lstStyle/>
          <a:p>
            <a:pPr marL="0" indent="0">
              <a:buNone/>
            </a:pPr>
            <a:endParaRPr lang="en-US" dirty="0">
              <a:solidFill>
                <a:srgbClr val="800000"/>
              </a:solidFill>
            </a:endParaRPr>
          </a:p>
          <a:p>
            <a:pPr marL="396875" indent="-396875"/>
            <a:r>
              <a:rPr lang="en-US" sz="4000" dirty="0">
                <a:solidFill>
                  <a:srgbClr val="000099"/>
                </a:solidFill>
              </a:rPr>
              <a:t>For divisions that “draw,” please DRAW FOR PERFORMANCE ORDER at the conclusion of your breakout sessions TODAY.  </a:t>
            </a:r>
          </a:p>
          <a:p>
            <a:pPr marL="0" indent="0">
              <a:buNone/>
            </a:pPr>
            <a:endParaRPr lang="en-US" sz="1200" dirty="0">
              <a:solidFill>
                <a:srgbClr val="000099"/>
              </a:solidFill>
            </a:endParaRPr>
          </a:p>
          <a:p>
            <a:pPr marL="396875" indent="-396875"/>
            <a:r>
              <a:rPr lang="en-US" sz="4000" dirty="0">
                <a:solidFill>
                  <a:srgbClr val="000099"/>
                </a:solidFill>
              </a:rPr>
              <a:t>If you have an </a:t>
            </a:r>
            <a:r>
              <a:rPr lang="en-US" sz="4000" u="sng" dirty="0">
                <a:solidFill>
                  <a:srgbClr val="000099"/>
                </a:solidFill>
              </a:rPr>
              <a:t>EARLY option </a:t>
            </a:r>
            <a:r>
              <a:rPr lang="en-US" sz="4000" dirty="0">
                <a:solidFill>
                  <a:srgbClr val="000099"/>
                </a:solidFill>
              </a:rPr>
              <a:t>or </a:t>
            </a:r>
            <a:r>
              <a:rPr lang="en-US" sz="4000" u="sng" dirty="0">
                <a:solidFill>
                  <a:srgbClr val="000099"/>
                </a:solidFill>
              </a:rPr>
              <a:t>LATE option </a:t>
            </a:r>
            <a:r>
              <a:rPr lang="en-US" sz="4000" dirty="0">
                <a:solidFill>
                  <a:srgbClr val="000099"/>
                </a:solidFill>
              </a:rPr>
              <a:t>event </a:t>
            </a:r>
            <a:r>
              <a:rPr lang="en-US" sz="4000" i="1" dirty="0">
                <a:solidFill>
                  <a:srgbClr val="000099"/>
                </a:solidFill>
              </a:rPr>
              <a:t>(All Choir and MS Band), </a:t>
            </a:r>
            <a:r>
              <a:rPr lang="en-US" sz="4000" u="sng" dirty="0">
                <a:solidFill>
                  <a:srgbClr val="800000"/>
                </a:solidFill>
              </a:rPr>
              <a:t>please </a:t>
            </a:r>
            <a:r>
              <a:rPr lang="en-US" sz="4000" b="1" u="sng" dirty="0">
                <a:solidFill>
                  <a:srgbClr val="800000"/>
                </a:solidFill>
              </a:rPr>
              <a:t>commit</a:t>
            </a:r>
            <a:r>
              <a:rPr lang="en-US" sz="4000" u="sng" dirty="0">
                <a:solidFill>
                  <a:srgbClr val="800000"/>
                </a:solidFill>
              </a:rPr>
              <a:t> TODAY</a:t>
            </a:r>
            <a:r>
              <a:rPr lang="en-US" sz="4000" dirty="0">
                <a:solidFill>
                  <a:srgbClr val="800000"/>
                </a:solidFill>
              </a:rPr>
              <a:t> </a:t>
            </a:r>
            <a:r>
              <a:rPr lang="en-US" sz="4000" dirty="0">
                <a:solidFill>
                  <a:srgbClr val="000099"/>
                </a:solidFill>
              </a:rPr>
              <a:t>to which event your various bands or choirs will enter!  </a:t>
            </a:r>
            <a:r>
              <a:rPr lang="en-US" sz="4000" dirty="0">
                <a:solidFill>
                  <a:srgbClr val="990000"/>
                </a:solidFill>
              </a:rPr>
              <a:t>The early and late events must balance!</a:t>
            </a:r>
          </a:p>
          <a:p>
            <a:pPr marL="396875" indent="-396875"/>
            <a:endParaRPr lang="en-US" sz="1100" dirty="0">
              <a:solidFill>
                <a:srgbClr val="000099"/>
              </a:solidFill>
            </a:endParaRPr>
          </a:p>
          <a:p>
            <a:pPr marL="396875" indent="-396875"/>
            <a:r>
              <a:rPr lang="en-US" sz="4000" dirty="0">
                <a:solidFill>
                  <a:srgbClr val="000099"/>
                </a:solidFill>
              </a:rPr>
              <a:t>Chairs, please keep the drawing results and performance order in a safe place, and email it to Jim </a:t>
            </a:r>
            <a:r>
              <a:rPr lang="en-US" sz="4000" u="sng" dirty="0">
                <a:solidFill>
                  <a:srgbClr val="000099"/>
                </a:solidFill>
              </a:rPr>
              <a:t>and</a:t>
            </a:r>
            <a:r>
              <a:rPr lang="en-US" sz="4000" dirty="0">
                <a:solidFill>
                  <a:srgbClr val="000099"/>
                </a:solidFill>
              </a:rPr>
              <a:t> to the appropriate contest host.</a:t>
            </a:r>
          </a:p>
          <a:p>
            <a:pPr marL="0" indent="0">
              <a:buNone/>
            </a:pPr>
            <a:endParaRPr lang="en-US" dirty="0">
              <a:solidFill>
                <a:srgbClr val="000099"/>
              </a:solidFill>
            </a:endParaRPr>
          </a:p>
        </p:txBody>
      </p:sp>
      <p:pic>
        <p:nvPicPr>
          <p:cNvPr id="5" name="Picture 2" descr="uil_texas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5" y="0"/>
            <a:ext cx="959878" cy="74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639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1650" y="3603625"/>
            <a:ext cx="7886700" cy="1349375"/>
          </a:xfrm>
        </p:spPr>
        <p:txBody>
          <a:bodyPr>
            <a:normAutofit fontScale="77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7200" b="1" i="1" dirty="0">
                <a:solidFill>
                  <a:srgbClr val="000099"/>
                </a:solidFill>
              </a:rPr>
              <a:t>Marching Band Info 2019</a:t>
            </a:r>
          </a:p>
        </p:txBody>
      </p:sp>
      <p:pic>
        <p:nvPicPr>
          <p:cNvPr id="4" name="Picture 2" descr="uil_texas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3100" y="335308"/>
            <a:ext cx="2758281" cy="238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5185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568" y="57630"/>
            <a:ext cx="8186871" cy="916592"/>
          </a:xfrm>
        </p:spPr>
        <p:txBody>
          <a:bodyPr>
            <a:normAutofit/>
          </a:bodyPr>
          <a:lstStyle/>
          <a:p>
            <a:pPr lvl="0" algn="ctr"/>
            <a:r>
              <a:rPr lang="en-US" sz="3800" b="1" i="1" dirty="0">
                <a:solidFill>
                  <a:srgbClr val="800000"/>
                </a:solidFill>
                <a:latin typeface="+mn-lt"/>
              </a:rPr>
              <a:t>Online Safety and Compliance Training</a:t>
            </a:r>
          </a:p>
        </p:txBody>
      </p:sp>
      <p:sp>
        <p:nvSpPr>
          <p:cNvPr id="3" name="Content Placeholder 2"/>
          <p:cNvSpPr>
            <a:spLocks noGrp="1"/>
          </p:cNvSpPr>
          <p:nvPr>
            <p:ph idx="1"/>
          </p:nvPr>
        </p:nvSpPr>
        <p:spPr>
          <a:xfrm>
            <a:off x="165887" y="1163965"/>
            <a:ext cx="8812226" cy="5267915"/>
          </a:xfrm>
        </p:spPr>
        <p:txBody>
          <a:bodyPr>
            <a:normAutofit lnSpcReduction="10000"/>
          </a:bodyPr>
          <a:lstStyle/>
          <a:p>
            <a:pPr marL="0" indent="0">
              <a:buNone/>
            </a:pPr>
            <a:r>
              <a:rPr lang="en-US" b="1" dirty="0">
                <a:solidFill>
                  <a:srgbClr val="000099"/>
                </a:solidFill>
              </a:rPr>
              <a:t>UIL Online Safety and Compliance Training </a:t>
            </a:r>
            <a:r>
              <a:rPr lang="en-US" dirty="0">
                <a:solidFill>
                  <a:srgbClr val="000099"/>
                </a:solidFill>
              </a:rPr>
              <a:t>for Marching Band Directors and all marching band “teaching personnel” must be completed immediately.  Depending on your district’s interpretation of “teaching personnel,” this can include guard and percussion instructors, field techs, etc., </a:t>
            </a:r>
          </a:p>
          <a:p>
            <a:pPr marL="0" indent="0">
              <a:buNone/>
            </a:pPr>
            <a:endParaRPr lang="en-US" sz="800" dirty="0">
              <a:solidFill>
                <a:srgbClr val="000099"/>
              </a:solidFill>
            </a:endParaRPr>
          </a:p>
          <a:p>
            <a:pPr marL="0" indent="0">
              <a:buNone/>
            </a:pPr>
            <a:r>
              <a:rPr lang="en-US" dirty="0">
                <a:solidFill>
                  <a:srgbClr val="990000"/>
                </a:solidFill>
              </a:rPr>
              <a:t>This is not a UIL Rule!  </a:t>
            </a:r>
            <a:r>
              <a:rPr lang="en-US" b="1" dirty="0">
                <a:solidFill>
                  <a:srgbClr val="990000"/>
                </a:solidFill>
              </a:rPr>
              <a:t>It is state law, per SB 82!</a:t>
            </a:r>
            <a:r>
              <a:rPr lang="en-US" dirty="0">
                <a:solidFill>
                  <a:srgbClr val="990000"/>
                </a:solidFill>
              </a:rPr>
              <a:t>  </a:t>
            </a:r>
          </a:p>
          <a:p>
            <a:pPr marL="0" indent="0">
              <a:buNone/>
            </a:pPr>
            <a:endParaRPr lang="en-US" sz="800" dirty="0">
              <a:solidFill>
                <a:srgbClr val="000099"/>
              </a:solidFill>
            </a:endParaRPr>
          </a:p>
          <a:p>
            <a:pPr marL="0" indent="0">
              <a:buNone/>
            </a:pPr>
            <a:r>
              <a:rPr lang="en-US" dirty="0">
                <a:solidFill>
                  <a:srgbClr val="000099"/>
                </a:solidFill>
              </a:rPr>
              <a:t>The training is linked on the state UIL website </a:t>
            </a:r>
            <a:r>
              <a:rPr lang="en-US" sz="2400" u="sng" dirty="0">
                <a:solidFill>
                  <a:srgbClr val="000099"/>
                </a:solidFill>
                <a:hlinkClick r:id="rId2"/>
              </a:rPr>
              <a:t>http://www.uiltexas.org/music/marching-band</a:t>
            </a:r>
            <a:r>
              <a:rPr lang="en-US" sz="2400" dirty="0">
                <a:solidFill>
                  <a:srgbClr val="000099"/>
                </a:solidFill>
              </a:rPr>
              <a:t>.</a:t>
            </a:r>
          </a:p>
          <a:p>
            <a:pPr marL="0" indent="0">
              <a:buNone/>
            </a:pPr>
            <a:endParaRPr lang="en-US" sz="800" dirty="0">
              <a:solidFill>
                <a:srgbClr val="000099"/>
              </a:solidFill>
            </a:endParaRPr>
          </a:p>
          <a:p>
            <a:pPr marL="0" indent="0">
              <a:buNone/>
            </a:pPr>
            <a:r>
              <a:rPr lang="en-US" dirty="0">
                <a:solidFill>
                  <a:srgbClr val="000099"/>
                </a:solidFill>
              </a:rPr>
              <a:t>Marching Band staff members are required to download the </a:t>
            </a:r>
            <a:r>
              <a:rPr lang="en-US" b="1" i="1" dirty="0">
                <a:solidFill>
                  <a:srgbClr val="000099"/>
                </a:solidFill>
              </a:rPr>
              <a:t>Certificate of Completion </a:t>
            </a:r>
            <a:r>
              <a:rPr lang="en-US" dirty="0">
                <a:solidFill>
                  <a:srgbClr val="000099"/>
                </a:solidFill>
              </a:rPr>
              <a:t>and file it with your administration </a:t>
            </a:r>
            <a:r>
              <a:rPr lang="en-US" u="sng" dirty="0">
                <a:solidFill>
                  <a:srgbClr val="000099"/>
                </a:solidFill>
              </a:rPr>
              <a:t>prior to the beginning of summer rehearsals.  </a:t>
            </a:r>
            <a:endParaRPr lang="en-US" b="1" u="sng" dirty="0">
              <a:solidFill>
                <a:srgbClr val="000099"/>
              </a:solidFill>
            </a:endParaRPr>
          </a:p>
          <a:p>
            <a:pPr marL="0" indent="0">
              <a:buNone/>
            </a:pPr>
            <a:endParaRPr lang="en-US" dirty="0"/>
          </a:p>
        </p:txBody>
      </p:sp>
    </p:spTree>
    <p:extLst>
      <p:ext uri="{BB962C8B-B14F-4D97-AF65-F5344CB8AC3E}">
        <p14:creationId xmlns:p14="http://schemas.microsoft.com/office/powerpoint/2010/main" val="6623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630"/>
            <a:ext cx="9054988" cy="719206"/>
          </a:xfrm>
        </p:spPr>
        <p:txBody>
          <a:bodyPr>
            <a:normAutofit/>
          </a:bodyPr>
          <a:lstStyle/>
          <a:p>
            <a:r>
              <a:rPr lang="en-US" sz="4000" b="1" dirty="0">
                <a:solidFill>
                  <a:srgbClr val="800000"/>
                </a:solidFill>
                <a:latin typeface="+mn-lt"/>
              </a:rPr>
              <a:t>Items Needed for Marching Contest Entry</a:t>
            </a:r>
          </a:p>
        </p:txBody>
      </p:sp>
      <p:sp>
        <p:nvSpPr>
          <p:cNvPr id="3" name="Content Placeholder 2"/>
          <p:cNvSpPr>
            <a:spLocks noGrp="1"/>
          </p:cNvSpPr>
          <p:nvPr>
            <p:ph idx="1"/>
          </p:nvPr>
        </p:nvSpPr>
        <p:spPr>
          <a:xfrm>
            <a:off x="121381" y="788973"/>
            <a:ext cx="8812226" cy="6069027"/>
          </a:xfrm>
        </p:spPr>
        <p:txBody>
          <a:bodyPr>
            <a:normAutofit fontScale="77500" lnSpcReduction="20000"/>
          </a:bodyPr>
          <a:lstStyle/>
          <a:p>
            <a:pPr marL="0" lvl="0" indent="0">
              <a:buNone/>
            </a:pPr>
            <a:r>
              <a:rPr lang="en-US" b="1" dirty="0">
                <a:solidFill>
                  <a:srgbClr val="800000"/>
                </a:solidFill>
              </a:rPr>
              <a:t>DOWNLOAD FROM WEBSITE:</a:t>
            </a:r>
          </a:p>
          <a:p>
            <a:pPr marL="574675" lvl="0" indent="-347663">
              <a:buNone/>
            </a:pPr>
            <a:endParaRPr lang="en-US" sz="600" b="1" dirty="0">
              <a:solidFill>
                <a:srgbClr val="000099"/>
              </a:solidFill>
            </a:endParaRPr>
          </a:p>
          <a:p>
            <a:pPr marL="574675" lvl="0" indent="-347663"/>
            <a:r>
              <a:rPr lang="en-US" b="1" dirty="0">
                <a:solidFill>
                  <a:srgbClr val="000099"/>
                </a:solidFill>
              </a:rPr>
              <a:t>Marching Band Statement of Compliance</a:t>
            </a:r>
            <a:r>
              <a:rPr lang="en-US" b="1" i="1" dirty="0">
                <a:solidFill>
                  <a:srgbClr val="000099"/>
                </a:solidFill>
              </a:rPr>
              <a:t> </a:t>
            </a:r>
            <a:r>
              <a:rPr lang="en-US" i="1" dirty="0">
                <a:solidFill>
                  <a:srgbClr val="800000"/>
                </a:solidFill>
              </a:rPr>
              <a:t>(Due with initial entry and check for entry fee! Use only the form found on the website. )</a:t>
            </a:r>
            <a:endParaRPr lang="en-US" dirty="0">
              <a:solidFill>
                <a:srgbClr val="800000"/>
              </a:solidFill>
            </a:endParaRPr>
          </a:p>
          <a:p>
            <a:pPr marL="574675" lvl="0" indent="-347663">
              <a:buNone/>
            </a:pPr>
            <a:endParaRPr lang="en-US" sz="600" b="1" dirty="0">
              <a:solidFill>
                <a:srgbClr val="000099"/>
              </a:solidFill>
            </a:endParaRPr>
          </a:p>
          <a:p>
            <a:pPr marL="574675" lvl="0" indent="-347663"/>
            <a:r>
              <a:rPr lang="en-US" b="1" dirty="0">
                <a:solidFill>
                  <a:srgbClr val="000099"/>
                </a:solidFill>
              </a:rPr>
              <a:t>Parent/Student Marching Band Acknowledgement Form </a:t>
            </a:r>
            <a:r>
              <a:rPr lang="en-US" i="1" dirty="0">
                <a:solidFill>
                  <a:srgbClr val="800000"/>
                </a:solidFill>
              </a:rPr>
              <a:t>(Kept on file at your campus)</a:t>
            </a:r>
            <a:endParaRPr lang="en-US" dirty="0">
              <a:solidFill>
                <a:srgbClr val="800000"/>
              </a:solidFill>
            </a:endParaRPr>
          </a:p>
          <a:p>
            <a:pPr marL="574675" lvl="0" indent="-347663">
              <a:buNone/>
            </a:pPr>
            <a:endParaRPr lang="en-US" sz="600" b="1" dirty="0">
              <a:solidFill>
                <a:srgbClr val="000099"/>
              </a:solidFill>
            </a:endParaRPr>
          </a:p>
          <a:p>
            <a:pPr marL="574675" lvl="0" indent="-347663"/>
            <a:r>
              <a:rPr lang="en-US" b="1" dirty="0">
                <a:solidFill>
                  <a:srgbClr val="000099"/>
                </a:solidFill>
              </a:rPr>
              <a:t>Announcer’s Script </a:t>
            </a:r>
            <a:r>
              <a:rPr lang="en-US" i="1" dirty="0">
                <a:solidFill>
                  <a:srgbClr val="800000"/>
                </a:solidFill>
              </a:rPr>
              <a:t>(Use the </a:t>
            </a:r>
            <a:r>
              <a:rPr lang="en-US" b="1" i="1" u="sng" dirty="0">
                <a:solidFill>
                  <a:srgbClr val="800000"/>
                </a:solidFill>
              </a:rPr>
              <a:t>“fillable”</a:t>
            </a:r>
            <a:r>
              <a:rPr lang="en-US" b="1" i="1" dirty="0">
                <a:solidFill>
                  <a:srgbClr val="800000"/>
                </a:solidFill>
              </a:rPr>
              <a:t> </a:t>
            </a:r>
            <a:r>
              <a:rPr lang="en-US" i="1" dirty="0">
                <a:solidFill>
                  <a:srgbClr val="800000"/>
                </a:solidFill>
              </a:rPr>
              <a:t>version that is downloadable from the website! </a:t>
            </a:r>
            <a:r>
              <a:rPr lang="en-US" b="1" i="1" dirty="0">
                <a:solidFill>
                  <a:srgbClr val="800000"/>
                </a:solidFill>
              </a:rPr>
              <a:t>Due at the time of Entry!</a:t>
            </a:r>
            <a:r>
              <a:rPr lang="en-US" i="1" dirty="0">
                <a:solidFill>
                  <a:srgbClr val="800000"/>
                </a:solidFill>
              </a:rPr>
              <a:t>)</a:t>
            </a:r>
            <a:endParaRPr lang="en-US" sz="2900" b="1" dirty="0">
              <a:solidFill>
                <a:srgbClr val="000099"/>
              </a:solidFill>
            </a:endParaRPr>
          </a:p>
          <a:p>
            <a:pPr marL="225425" indent="0">
              <a:buNone/>
            </a:pPr>
            <a:endParaRPr lang="en-US" sz="1000" b="1" dirty="0">
              <a:solidFill>
                <a:srgbClr val="000099"/>
              </a:solidFill>
            </a:endParaRPr>
          </a:p>
          <a:p>
            <a:pPr marL="577850" indent="-352425"/>
            <a:r>
              <a:rPr lang="en-US" sz="2900" b="1" dirty="0">
                <a:solidFill>
                  <a:srgbClr val="000099"/>
                </a:solidFill>
              </a:rPr>
              <a:t>Statement of Intent</a:t>
            </a:r>
            <a:r>
              <a:rPr lang="en-US" sz="2900" dirty="0">
                <a:solidFill>
                  <a:srgbClr val="000099"/>
                </a:solidFill>
              </a:rPr>
              <a:t> </a:t>
            </a:r>
            <a:r>
              <a:rPr lang="en-US" sz="2900" b="1" dirty="0">
                <a:solidFill>
                  <a:srgbClr val="000099"/>
                </a:solidFill>
              </a:rPr>
              <a:t>NO LONGER NEEDED! </a:t>
            </a:r>
            <a:r>
              <a:rPr lang="en-US" sz="2900" b="1" dirty="0">
                <a:solidFill>
                  <a:srgbClr val="00B050"/>
                </a:solidFill>
              </a:rPr>
              <a:t> </a:t>
            </a:r>
            <a:r>
              <a:rPr lang="en-US" sz="2900" dirty="0">
                <a:solidFill>
                  <a:srgbClr val="800000"/>
                </a:solidFill>
              </a:rPr>
              <a:t>Simply click on your intent to go to AREA with your online entry on </a:t>
            </a:r>
            <a:r>
              <a:rPr lang="en-US" sz="2900" dirty="0" err="1">
                <a:solidFill>
                  <a:srgbClr val="800000"/>
                </a:solidFill>
              </a:rPr>
              <a:t>TexasMusicForms.com</a:t>
            </a:r>
            <a:r>
              <a:rPr lang="en-US" sz="2900" dirty="0">
                <a:solidFill>
                  <a:srgbClr val="800000"/>
                </a:solidFill>
              </a:rPr>
              <a:t> or Charms. </a:t>
            </a:r>
          </a:p>
          <a:p>
            <a:pPr marL="227012" lvl="0" indent="0">
              <a:buNone/>
            </a:pPr>
            <a:endParaRPr lang="en-US" sz="2600" b="1" dirty="0">
              <a:solidFill>
                <a:srgbClr val="000099"/>
              </a:solidFill>
            </a:endParaRPr>
          </a:p>
          <a:p>
            <a:pPr marL="225425" lvl="0" indent="-225425">
              <a:buNone/>
            </a:pPr>
            <a:r>
              <a:rPr lang="en-US" b="1" dirty="0">
                <a:solidFill>
                  <a:srgbClr val="800000"/>
                </a:solidFill>
              </a:rPr>
              <a:t>GENERATE FROM TEXASMUSICFORMS.COM OR CHARMS:</a:t>
            </a:r>
          </a:p>
          <a:p>
            <a:pPr marL="225425" lvl="0" indent="-225425">
              <a:buNone/>
            </a:pPr>
            <a:endParaRPr lang="en-US" sz="1100" b="1" dirty="0">
              <a:solidFill>
                <a:srgbClr val="800000"/>
              </a:solidFill>
            </a:endParaRPr>
          </a:p>
          <a:p>
            <a:pPr marL="574675" lvl="0" indent="-347663"/>
            <a:r>
              <a:rPr lang="en-US" b="1" dirty="0">
                <a:solidFill>
                  <a:srgbClr val="000099"/>
                </a:solidFill>
              </a:rPr>
              <a:t>Form 1 </a:t>
            </a:r>
            <a:r>
              <a:rPr lang="en-US" i="1" dirty="0">
                <a:solidFill>
                  <a:srgbClr val="800000"/>
                </a:solidFill>
              </a:rPr>
              <a:t>(Due as soon as grades are in, but BEFORE the day of the contest!)</a:t>
            </a:r>
          </a:p>
          <a:p>
            <a:pPr marL="574675" lvl="0" indent="-347663">
              <a:buNone/>
            </a:pPr>
            <a:endParaRPr lang="en-US" sz="600" b="1" dirty="0">
              <a:solidFill>
                <a:srgbClr val="000099"/>
              </a:solidFill>
            </a:endParaRPr>
          </a:p>
          <a:p>
            <a:pPr marL="574675" lvl="0" indent="-347663"/>
            <a:r>
              <a:rPr lang="en-US" b="1" dirty="0">
                <a:solidFill>
                  <a:srgbClr val="000099"/>
                </a:solidFill>
              </a:rPr>
              <a:t>Invoice Form 1A to accompany the check for fees </a:t>
            </a:r>
            <a:r>
              <a:rPr lang="en-US" b="1" i="1" dirty="0">
                <a:solidFill>
                  <a:srgbClr val="800000"/>
                </a:solidFill>
              </a:rPr>
              <a:t>(Due </a:t>
            </a:r>
            <a:r>
              <a:rPr lang="en-US" b="1" i="1" u="sng" dirty="0">
                <a:solidFill>
                  <a:srgbClr val="800000"/>
                </a:solidFill>
              </a:rPr>
              <a:t>on or before</a:t>
            </a:r>
            <a:r>
              <a:rPr lang="en-US" b="1" i="1" dirty="0">
                <a:solidFill>
                  <a:srgbClr val="800000"/>
                </a:solidFill>
              </a:rPr>
              <a:t> the “SOFT ENTRY” deadline!)</a:t>
            </a:r>
            <a:endParaRPr lang="en-US" b="1" dirty="0">
              <a:solidFill>
                <a:srgbClr val="800000"/>
              </a:solidFill>
            </a:endParaRPr>
          </a:p>
          <a:p>
            <a:endParaRPr lang="en-US" dirty="0"/>
          </a:p>
          <a:p>
            <a:endParaRPr lang="en-US" dirty="0"/>
          </a:p>
        </p:txBody>
      </p:sp>
    </p:spTree>
    <p:extLst>
      <p:ext uri="{BB962C8B-B14F-4D97-AF65-F5344CB8AC3E}">
        <p14:creationId xmlns:p14="http://schemas.microsoft.com/office/powerpoint/2010/main" val="210319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animEffect transition="in" filter="fade">
                                      <p:cBhvr>
                                        <p:cTn id="32" dur="500"/>
                                        <p:tgtEl>
                                          <p:spTgt spid="3">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animEffect transition="in" filter="fade">
                                      <p:cBhvr>
                                        <p:cTn id="37"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658A1E-C36C-994C-88B0-ADBCF1FF7B7A}"/>
              </a:ext>
            </a:extLst>
          </p:cNvPr>
          <p:cNvSpPr>
            <a:spLocks noGrp="1"/>
          </p:cNvSpPr>
          <p:nvPr>
            <p:ph idx="1"/>
          </p:nvPr>
        </p:nvSpPr>
        <p:spPr>
          <a:xfrm>
            <a:off x="330200" y="1000125"/>
            <a:ext cx="8235950" cy="4351338"/>
          </a:xfrm>
        </p:spPr>
        <p:txBody>
          <a:bodyPr>
            <a:normAutofit fontScale="85000" lnSpcReduction="20000"/>
          </a:bodyPr>
          <a:lstStyle/>
          <a:p>
            <a:pPr marL="0" indent="0" algn="ctr">
              <a:buNone/>
            </a:pPr>
            <a:r>
              <a:rPr lang="en-US" sz="4400" b="1" i="1" dirty="0">
                <a:solidFill>
                  <a:srgbClr val="990000"/>
                </a:solidFill>
              </a:rPr>
              <a:t>You may enter the Marching Contest Monday!!! </a:t>
            </a:r>
          </a:p>
          <a:p>
            <a:pPr marL="0" indent="0">
              <a:buNone/>
            </a:pPr>
            <a:endParaRPr lang="en-US" sz="4400" b="1" dirty="0">
              <a:solidFill>
                <a:srgbClr val="990000"/>
              </a:solidFill>
            </a:endParaRPr>
          </a:p>
          <a:p>
            <a:pPr marL="0" indent="0" algn="ctr">
              <a:buNone/>
            </a:pPr>
            <a:r>
              <a:rPr lang="en-US" sz="3600" dirty="0">
                <a:solidFill>
                  <a:srgbClr val="000099"/>
                </a:solidFill>
              </a:rPr>
              <a:t>Please consider doing the online entry and generating the entry fee check as soon as possible!</a:t>
            </a:r>
          </a:p>
          <a:p>
            <a:pPr marL="0" indent="0" algn="ctr">
              <a:buNone/>
            </a:pPr>
            <a:endParaRPr lang="en-US" sz="3600" dirty="0">
              <a:solidFill>
                <a:srgbClr val="000099"/>
              </a:solidFill>
            </a:endParaRPr>
          </a:p>
          <a:p>
            <a:pPr marL="0" indent="0" algn="ctr">
              <a:buNone/>
            </a:pPr>
            <a:r>
              <a:rPr lang="en-US" sz="3600" dirty="0">
                <a:solidFill>
                  <a:srgbClr val="000099"/>
                </a:solidFill>
              </a:rPr>
              <a:t>The required forms can come later, but please get them in by the deadline.  Form 1 and PA Script can come later!</a:t>
            </a:r>
          </a:p>
        </p:txBody>
      </p:sp>
    </p:spTree>
    <p:extLst>
      <p:ext uri="{BB962C8B-B14F-4D97-AF65-F5344CB8AC3E}">
        <p14:creationId xmlns:p14="http://schemas.microsoft.com/office/powerpoint/2010/main" val="31223793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629"/>
            <a:ext cx="9054988" cy="783943"/>
          </a:xfrm>
        </p:spPr>
        <p:txBody>
          <a:bodyPr>
            <a:normAutofit/>
          </a:bodyPr>
          <a:lstStyle/>
          <a:p>
            <a:r>
              <a:rPr lang="en-US" b="1" dirty="0">
                <a:solidFill>
                  <a:srgbClr val="000099"/>
                </a:solidFill>
                <a:latin typeface="+mn-lt"/>
              </a:rPr>
              <a:t>         </a:t>
            </a:r>
            <a:r>
              <a:rPr lang="en-US" b="1" i="1" dirty="0">
                <a:solidFill>
                  <a:srgbClr val="800000"/>
                </a:solidFill>
                <a:latin typeface="+mn-lt"/>
              </a:rPr>
              <a:t>Review of Timing Procedures:</a:t>
            </a:r>
            <a:endParaRPr lang="en-US" sz="2700" b="1" i="1" dirty="0">
              <a:solidFill>
                <a:srgbClr val="800000"/>
              </a:solidFill>
              <a:latin typeface="+mn-lt"/>
            </a:endParaRPr>
          </a:p>
        </p:txBody>
      </p:sp>
      <p:sp>
        <p:nvSpPr>
          <p:cNvPr id="3" name="Content Placeholder 2"/>
          <p:cNvSpPr>
            <a:spLocks noGrp="1"/>
          </p:cNvSpPr>
          <p:nvPr>
            <p:ph idx="1"/>
          </p:nvPr>
        </p:nvSpPr>
        <p:spPr>
          <a:xfrm>
            <a:off x="121381" y="841572"/>
            <a:ext cx="8812226" cy="5769622"/>
          </a:xfrm>
        </p:spPr>
        <p:txBody>
          <a:bodyPr>
            <a:normAutofit fontScale="92500" lnSpcReduction="10000"/>
          </a:bodyPr>
          <a:lstStyle/>
          <a:p>
            <a:pPr marL="0" lvl="0" indent="0">
              <a:buNone/>
            </a:pPr>
            <a:r>
              <a:rPr lang="en-US" b="1" dirty="0">
                <a:solidFill>
                  <a:srgbClr val="800000"/>
                </a:solidFill>
              </a:rPr>
              <a:t>Five minute clock:</a:t>
            </a:r>
          </a:p>
          <a:p>
            <a:r>
              <a:rPr lang="en-US" b="1" dirty="0">
                <a:solidFill>
                  <a:srgbClr val="000099"/>
                </a:solidFill>
              </a:rPr>
              <a:t> </a:t>
            </a:r>
            <a:r>
              <a:rPr lang="en-US" dirty="0">
                <a:solidFill>
                  <a:srgbClr val="000099"/>
                </a:solidFill>
              </a:rPr>
              <a:t>The full five minutes will lapse.  Don’t ask to start early!</a:t>
            </a:r>
          </a:p>
          <a:p>
            <a:r>
              <a:rPr lang="en-US" dirty="0">
                <a:solidFill>
                  <a:srgbClr val="000099"/>
                </a:solidFill>
              </a:rPr>
              <a:t> The announcement will start at </a:t>
            </a:r>
            <a:r>
              <a:rPr lang="en-US" dirty="0">
                <a:solidFill>
                  <a:srgbClr val="800000"/>
                </a:solidFill>
              </a:rPr>
              <a:t>0:45</a:t>
            </a:r>
            <a:r>
              <a:rPr lang="en-US" dirty="0">
                <a:solidFill>
                  <a:srgbClr val="000099"/>
                </a:solidFill>
              </a:rPr>
              <a:t>.</a:t>
            </a:r>
          </a:p>
          <a:p>
            <a:r>
              <a:rPr lang="en-US" dirty="0">
                <a:solidFill>
                  <a:srgbClr val="000099"/>
                </a:solidFill>
              </a:rPr>
              <a:t> The announcement that starts with </a:t>
            </a:r>
            <a:r>
              <a:rPr lang="en-US" i="1" dirty="0">
                <a:solidFill>
                  <a:srgbClr val="000099"/>
                </a:solidFill>
              </a:rPr>
              <a:t>“Drum Majors, you may…”</a:t>
            </a:r>
            <a:r>
              <a:rPr lang="en-US" dirty="0">
                <a:solidFill>
                  <a:srgbClr val="000099"/>
                </a:solidFill>
              </a:rPr>
              <a:t> will be read </a:t>
            </a:r>
            <a:r>
              <a:rPr lang="en-US" dirty="0">
                <a:solidFill>
                  <a:srgbClr val="800000"/>
                </a:solidFill>
              </a:rPr>
              <a:t>NO LATER than 0:20</a:t>
            </a:r>
            <a:r>
              <a:rPr lang="en-US" dirty="0">
                <a:solidFill>
                  <a:srgbClr val="000099"/>
                </a:solidFill>
              </a:rPr>
              <a:t> on the clock.</a:t>
            </a:r>
          </a:p>
          <a:p>
            <a:r>
              <a:rPr lang="en-US" dirty="0">
                <a:solidFill>
                  <a:srgbClr val="000099"/>
                </a:solidFill>
              </a:rPr>
              <a:t> A few seconds before the 5:00 clock runs down, the timing is done by stopwatch while the scoreboard clock is reset to </a:t>
            </a:r>
            <a:r>
              <a:rPr lang="en-US" dirty="0">
                <a:solidFill>
                  <a:srgbClr val="800000"/>
                </a:solidFill>
              </a:rPr>
              <a:t>8:00</a:t>
            </a:r>
            <a:r>
              <a:rPr lang="en-US" dirty="0">
                <a:solidFill>
                  <a:srgbClr val="000099"/>
                </a:solidFill>
              </a:rPr>
              <a:t>.  These last few seconds may not be visible to the public on the scoreboard.</a:t>
            </a:r>
          </a:p>
          <a:p>
            <a:pPr marL="0" indent="0">
              <a:buNone/>
            </a:pPr>
            <a:endParaRPr lang="en-US" sz="600" b="1" dirty="0">
              <a:solidFill>
                <a:srgbClr val="800000"/>
              </a:solidFill>
            </a:endParaRPr>
          </a:p>
          <a:p>
            <a:pPr marL="0" indent="0">
              <a:buNone/>
            </a:pPr>
            <a:r>
              <a:rPr lang="en-US" b="1" dirty="0">
                <a:solidFill>
                  <a:srgbClr val="800000"/>
                </a:solidFill>
              </a:rPr>
              <a:t>Judging will start at 7:59 on the clock.</a:t>
            </a:r>
          </a:p>
          <a:p>
            <a:r>
              <a:rPr lang="en-US" dirty="0">
                <a:solidFill>
                  <a:srgbClr val="000099"/>
                </a:solidFill>
              </a:rPr>
              <a:t>Bands have two minutes to clear the field after the show ends.</a:t>
            </a:r>
          </a:p>
          <a:p>
            <a:r>
              <a:rPr lang="en-US" dirty="0">
                <a:solidFill>
                  <a:srgbClr val="000099"/>
                </a:solidFill>
              </a:rPr>
              <a:t>NOTE:  According to rule, the scoreboard clock is NOT the official time for the contest.</a:t>
            </a:r>
          </a:p>
          <a:p>
            <a:endParaRPr lang="en-US" b="1" dirty="0">
              <a:solidFill>
                <a:srgbClr val="000099"/>
              </a:solidFill>
            </a:endParaRPr>
          </a:p>
          <a:p>
            <a:pPr marL="0" indent="0">
              <a:buNone/>
            </a:pPr>
            <a:endParaRPr lang="en-US" dirty="0"/>
          </a:p>
        </p:txBody>
      </p:sp>
      <p:pic>
        <p:nvPicPr>
          <p:cNvPr id="4" name="Picture 2" descr="uil_texas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794"/>
            <a:ext cx="959878" cy="74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145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6806"/>
            <a:ext cx="9054988" cy="1042979"/>
          </a:xfrm>
        </p:spPr>
        <p:txBody>
          <a:bodyPr>
            <a:normAutofit fontScale="90000"/>
          </a:bodyPr>
          <a:lstStyle/>
          <a:p>
            <a:pPr algn="ctr"/>
            <a:r>
              <a:rPr lang="en-US" b="1" dirty="0">
                <a:solidFill>
                  <a:srgbClr val="000099"/>
                </a:solidFill>
                <a:latin typeface="+mn-lt"/>
              </a:rPr>
              <a:t>         </a:t>
            </a:r>
            <a:r>
              <a:rPr lang="en-US" b="1" i="1" dirty="0">
                <a:solidFill>
                  <a:srgbClr val="800000"/>
                </a:solidFill>
                <a:latin typeface="+mn-lt"/>
              </a:rPr>
              <a:t>Electronics and Amplification in Marching Band Contests</a:t>
            </a:r>
            <a:endParaRPr lang="en-US" sz="2700" b="1" i="1" dirty="0">
              <a:solidFill>
                <a:srgbClr val="800000"/>
              </a:solidFill>
              <a:latin typeface="+mn-lt"/>
            </a:endParaRPr>
          </a:p>
        </p:txBody>
      </p:sp>
      <p:sp>
        <p:nvSpPr>
          <p:cNvPr id="3" name="Content Placeholder 2"/>
          <p:cNvSpPr>
            <a:spLocks noGrp="1"/>
          </p:cNvSpPr>
          <p:nvPr>
            <p:ph idx="1"/>
          </p:nvPr>
        </p:nvSpPr>
        <p:spPr>
          <a:xfrm>
            <a:off x="165887" y="2208357"/>
            <a:ext cx="8812226" cy="3528299"/>
          </a:xfrm>
        </p:spPr>
        <p:txBody>
          <a:bodyPr>
            <a:normAutofit fontScale="92500" lnSpcReduction="20000"/>
          </a:bodyPr>
          <a:lstStyle/>
          <a:p>
            <a:pPr marL="0" indent="0">
              <a:buNone/>
            </a:pPr>
            <a:r>
              <a:rPr lang="en-US" dirty="0">
                <a:solidFill>
                  <a:srgbClr val="000099"/>
                </a:solidFill>
              </a:rPr>
              <a:t>See </a:t>
            </a:r>
            <a:r>
              <a:rPr lang="en-US" i="1" dirty="0">
                <a:solidFill>
                  <a:srgbClr val="000099"/>
                </a:solidFill>
              </a:rPr>
              <a:t>Constitution and Contest Rules, </a:t>
            </a:r>
            <a:r>
              <a:rPr lang="en-US" dirty="0">
                <a:solidFill>
                  <a:srgbClr val="000099"/>
                </a:solidFill>
              </a:rPr>
              <a:t>Section 1105 for latest rules for use of electronics (updated in 2018).  </a:t>
            </a:r>
          </a:p>
          <a:p>
            <a:pPr marL="0" indent="0">
              <a:buNone/>
            </a:pPr>
            <a:endParaRPr lang="en-US" dirty="0">
              <a:solidFill>
                <a:srgbClr val="000099"/>
              </a:solidFill>
            </a:endParaRPr>
          </a:p>
          <a:p>
            <a:pPr marL="0" indent="0">
              <a:buNone/>
            </a:pPr>
            <a:r>
              <a:rPr lang="en-US" dirty="0">
                <a:solidFill>
                  <a:srgbClr val="000099"/>
                </a:solidFill>
              </a:rPr>
              <a:t>Also, download the FAQ on use of electronics from the state UIL website at </a:t>
            </a:r>
            <a:r>
              <a:rPr lang="en-US" dirty="0">
                <a:solidFill>
                  <a:srgbClr val="000099"/>
                </a:solidFill>
                <a:hlinkClick r:id="rId3"/>
              </a:rPr>
              <a:t>www.uiltexas.org</a:t>
            </a:r>
            <a:r>
              <a:rPr lang="en-US" dirty="0">
                <a:solidFill>
                  <a:srgbClr val="000099"/>
                </a:solidFill>
              </a:rPr>
              <a:t>.  </a:t>
            </a:r>
          </a:p>
          <a:p>
            <a:pPr marL="0" indent="0">
              <a:buNone/>
            </a:pPr>
            <a:endParaRPr lang="en-US" dirty="0">
              <a:solidFill>
                <a:srgbClr val="000099"/>
              </a:solidFill>
            </a:endParaRPr>
          </a:p>
          <a:p>
            <a:pPr marL="0" indent="0">
              <a:buNone/>
            </a:pPr>
            <a:r>
              <a:rPr lang="en-US" dirty="0">
                <a:solidFill>
                  <a:srgbClr val="000099"/>
                </a:solidFill>
              </a:rPr>
              <a:t>This will also be placed on the Region 26 website at </a:t>
            </a:r>
            <a:r>
              <a:rPr lang="en-US" dirty="0">
                <a:solidFill>
                  <a:srgbClr val="000099"/>
                </a:solidFill>
                <a:hlinkClick r:id="rId4"/>
              </a:rPr>
              <a:t>www.UILMusicRegion26.com</a:t>
            </a:r>
            <a:r>
              <a:rPr lang="en-US" dirty="0">
                <a:solidFill>
                  <a:srgbClr val="000099"/>
                </a:solidFill>
              </a:rPr>
              <a:t>.</a:t>
            </a:r>
          </a:p>
          <a:p>
            <a:pPr marL="0" indent="0">
              <a:buNone/>
            </a:pPr>
            <a:r>
              <a:rPr lang="en-US" dirty="0">
                <a:solidFill>
                  <a:srgbClr val="000099"/>
                </a:solidFill>
              </a:rPr>
              <a:t> </a:t>
            </a:r>
          </a:p>
        </p:txBody>
      </p:sp>
      <p:pic>
        <p:nvPicPr>
          <p:cNvPr id="4" name="Picture 2" descr="uil_texas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794"/>
            <a:ext cx="959878" cy="74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8789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6806"/>
            <a:ext cx="9054988" cy="783943"/>
          </a:xfrm>
        </p:spPr>
        <p:txBody>
          <a:bodyPr>
            <a:normAutofit fontScale="90000"/>
          </a:bodyPr>
          <a:lstStyle/>
          <a:p>
            <a:pPr algn="ctr"/>
            <a:r>
              <a:rPr lang="en-US" b="1" dirty="0">
                <a:solidFill>
                  <a:srgbClr val="000099"/>
                </a:solidFill>
                <a:latin typeface="+mn-lt"/>
              </a:rPr>
              <a:t>         </a:t>
            </a:r>
            <a:r>
              <a:rPr lang="en-US" b="1" i="1" dirty="0">
                <a:solidFill>
                  <a:srgbClr val="800000"/>
                </a:solidFill>
                <a:latin typeface="+mn-lt"/>
              </a:rPr>
              <a:t>Wireless Frequencies for Marching Band Contests</a:t>
            </a:r>
            <a:endParaRPr lang="en-US" sz="2700" b="1" i="1" dirty="0">
              <a:solidFill>
                <a:srgbClr val="800000"/>
              </a:solidFill>
              <a:latin typeface="+mn-lt"/>
            </a:endParaRPr>
          </a:p>
        </p:txBody>
      </p:sp>
      <p:sp>
        <p:nvSpPr>
          <p:cNvPr id="3" name="Content Placeholder 2"/>
          <p:cNvSpPr>
            <a:spLocks noGrp="1"/>
          </p:cNvSpPr>
          <p:nvPr>
            <p:ph idx="1"/>
          </p:nvPr>
        </p:nvSpPr>
        <p:spPr>
          <a:xfrm>
            <a:off x="165887" y="1457588"/>
            <a:ext cx="8812226" cy="4769956"/>
          </a:xfrm>
        </p:spPr>
        <p:txBody>
          <a:bodyPr>
            <a:normAutofit/>
          </a:bodyPr>
          <a:lstStyle/>
          <a:p>
            <a:pPr marL="0" indent="0">
              <a:buNone/>
            </a:pPr>
            <a:r>
              <a:rPr lang="en-US" b="1" dirty="0">
                <a:solidFill>
                  <a:srgbClr val="990000"/>
                </a:solidFill>
              </a:rPr>
              <a:t>Note to Contest Hosts:</a:t>
            </a:r>
          </a:p>
          <a:p>
            <a:pPr marL="285750" indent="-285750"/>
            <a:r>
              <a:rPr lang="en-US" dirty="0">
                <a:solidFill>
                  <a:srgbClr val="000099"/>
                </a:solidFill>
              </a:rPr>
              <a:t>Make every effort to ensure non-essential wireless frequencies are off.</a:t>
            </a:r>
          </a:p>
          <a:p>
            <a:pPr marL="285750" indent="-285750"/>
            <a:r>
              <a:rPr lang="en-US" dirty="0">
                <a:solidFill>
                  <a:srgbClr val="000099"/>
                </a:solidFill>
              </a:rPr>
              <a:t>Communicate any active frequencies to bands in advance of the contest.</a:t>
            </a:r>
          </a:p>
          <a:p>
            <a:pPr marL="285750" indent="-285750"/>
            <a:r>
              <a:rPr lang="en-US" dirty="0">
                <a:solidFill>
                  <a:srgbClr val="000099"/>
                </a:solidFill>
              </a:rPr>
              <a:t>There are to be no “restarts, “delays,” or “do-overs” due to any issue related to electronics.</a:t>
            </a:r>
          </a:p>
          <a:p>
            <a:pPr marL="285750" indent="-285750"/>
            <a:r>
              <a:rPr lang="en-US" dirty="0">
                <a:solidFill>
                  <a:srgbClr val="000099"/>
                </a:solidFill>
              </a:rPr>
              <a:t>Double check to see that all power plugs on the sideline are functional.</a:t>
            </a:r>
          </a:p>
          <a:p>
            <a:pPr marL="0" indent="0" algn="ctr">
              <a:buNone/>
            </a:pPr>
            <a:r>
              <a:rPr lang="en-US" b="1" dirty="0">
                <a:solidFill>
                  <a:srgbClr val="000099"/>
                </a:solidFill>
              </a:rPr>
              <a:t>     </a:t>
            </a:r>
            <a:r>
              <a:rPr lang="en-US" b="1" i="1" dirty="0">
                <a:solidFill>
                  <a:srgbClr val="800000"/>
                </a:solidFill>
              </a:rPr>
              <a:t>(You use electronics at your own risk.)</a:t>
            </a:r>
          </a:p>
          <a:p>
            <a:pPr marL="0" indent="0">
              <a:buNone/>
            </a:pPr>
            <a:endParaRPr lang="en-US" dirty="0"/>
          </a:p>
        </p:txBody>
      </p:sp>
      <p:pic>
        <p:nvPicPr>
          <p:cNvPr id="4" name="Picture 2" descr="uil_texas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794"/>
            <a:ext cx="959878" cy="74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202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568" y="57630"/>
            <a:ext cx="8186871" cy="916592"/>
          </a:xfrm>
        </p:spPr>
        <p:txBody>
          <a:bodyPr>
            <a:normAutofit/>
          </a:bodyPr>
          <a:lstStyle/>
          <a:p>
            <a:pPr lvl="0" algn="ctr"/>
            <a:r>
              <a:rPr lang="en-US" sz="3800" b="1" i="1" dirty="0">
                <a:solidFill>
                  <a:srgbClr val="800000"/>
                </a:solidFill>
                <a:latin typeface="+mn-lt"/>
              </a:rPr>
              <a:t>Marching Band Videos</a:t>
            </a:r>
          </a:p>
        </p:txBody>
      </p:sp>
      <p:sp>
        <p:nvSpPr>
          <p:cNvPr id="3" name="Content Placeholder 2"/>
          <p:cNvSpPr>
            <a:spLocks noGrp="1"/>
          </p:cNvSpPr>
          <p:nvPr>
            <p:ph idx="1"/>
          </p:nvPr>
        </p:nvSpPr>
        <p:spPr>
          <a:xfrm>
            <a:off x="0" y="1077338"/>
            <a:ext cx="9249878" cy="5267915"/>
          </a:xfrm>
        </p:spPr>
        <p:txBody>
          <a:bodyPr>
            <a:normAutofit fontScale="92500" lnSpcReduction="10000"/>
          </a:bodyPr>
          <a:lstStyle/>
          <a:p>
            <a:pPr marL="0" indent="0">
              <a:buNone/>
            </a:pPr>
            <a:r>
              <a:rPr lang="en-US" dirty="0">
                <a:solidFill>
                  <a:srgbClr val="000099"/>
                </a:solidFill>
              </a:rPr>
              <a:t>Schools wishing to make a video of your performance MUST complete the Educational Use Agreement.  Download it at:</a:t>
            </a:r>
          </a:p>
          <a:p>
            <a:pPr marL="0" indent="0">
              <a:buNone/>
            </a:pPr>
            <a:r>
              <a:rPr lang="en-US" sz="3200" dirty="0">
                <a:solidFill>
                  <a:srgbClr val="800000"/>
                </a:solidFill>
              </a:rPr>
              <a:t>https://</a:t>
            </a:r>
            <a:r>
              <a:rPr lang="en-US" sz="3200" dirty="0" err="1">
                <a:solidFill>
                  <a:srgbClr val="800000"/>
                </a:solidFill>
              </a:rPr>
              <a:t>www.uiltexas.org</a:t>
            </a:r>
            <a:r>
              <a:rPr lang="en-US" sz="3200" dirty="0">
                <a:solidFill>
                  <a:srgbClr val="800000"/>
                </a:solidFill>
              </a:rPr>
              <a:t>/</a:t>
            </a:r>
            <a:r>
              <a:rPr lang="en-US" sz="3200" dirty="0" err="1">
                <a:solidFill>
                  <a:srgbClr val="800000"/>
                </a:solidFill>
              </a:rPr>
              <a:t>machform</a:t>
            </a:r>
            <a:r>
              <a:rPr lang="en-US" sz="3200" dirty="0">
                <a:solidFill>
                  <a:srgbClr val="800000"/>
                </a:solidFill>
              </a:rPr>
              <a:t>/</a:t>
            </a:r>
            <a:r>
              <a:rPr lang="en-US" sz="3200" dirty="0" err="1">
                <a:solidFill>
                  <a:srgbClr val="800000"/>
                </a:solidFill>
              </a:rPr>
              <a:t>view.php?id</a:t>
            </a:r>
            <a:r>
              <a:rPr lang="en-US" sz="3200" dirty="0">
                <a:solidFill>
                  <a:srgbClr val="800000"/>
                </a:solidFill>
              </a:rPr>
              <a:t>=388184</a:t>
            </a:r>
          </a:p>
          <a:p>
            <a:pPr marL="0" indent="0">
              <a:buNone/>
            </a:pPr>
            <a:endParaRPr lang="en-US" b="1" u="sng" dirty="0">
              <a:solidFill>
                <a:srgbClr val="000099"/>
              </a:solidFill>
            </a:endParaRPr>
          </a:p>
          <a:p>
            <a:pPr marL="0" indent="0">
              <a:buNone/>
            </a:pPr>
            <a:r>
              <a:rPr lang="en-US" dirty="0">
                <a:solidFill>
                  <a:srgbClr val="000099"/>
                </a:solidFill>
              </a:rPr>
              <a:t>UIL will permit any school completing this agreement to create an </a:t>
            </a:r>
            <a:r>
              <a:rPr lang="en-US" u="sng" dirty="0">
                <a:solidFill>
                  <a:srgbClr val="800000"/>
                </a:solidFill>
              </a:rPr>
              <a:t>educational use </a:t>
            </a:r>
            <a:r>
              <a:rPr lang="en-US" dirty="0">
                <a:solidFill>
                  <a:srgbClr val="800000"/>
                </a:solidFill>
              </a:rPr>
              <a:t>video </a:t>
            </a:r>
            <a:r>
              <a:rPr lang="en-US" dirty="0">
                <a:solidFill>
                  <a:srgbClr val="000099"/>
                </a:solidFill>
              </a:rPr>
              <a:t>using a videographer of your choice.  </a:t>
            </a:r>
            <a:r>
              <a:rPr lang="en-US" i="1" dirty="0">
                <a:solidFill>
                  <a:srgbClr val="000099"/>
                </a:solidFill>
              </a:rPr>
              <a:t>(West Side Recording Studio has agreed to do this again if they have enough “takers,” but you will deal directly with them if you want to use them.)</a:t>
            </a:r>
          </a:p>
          <a:p>
            <a:pPr marL="0" indent="0">
              <a:buNone/>
            </a:pPr>
            <a:endParaRPr lang="en-US" b="1" dirty="0">
              <a:solidFill>
                <a:srgbClr val="000099"/>
              </a:solidFill>
            </a:endParaRPr>
          </a:p>
          <a:p>
            <a:pPr marL="0" indent="0">
              <a:buNone/>
            </a:pPr>
            <a:r>
              <a:rPr lang="en-US" dirty="0">
                <a:solidFill>
                  <a:srgbClr val="000099"/>
                </a:solidFill>
              </a:rPr>
              <a:t>This is the same policy that we used last year, and the same options/arrangements may be made</a:t>
            </a:r>
            <a:r>
              <a:rPr lang="mr-IN" dirty="0">
                <a:solidFill>
                  <a:srgbClr val="000099"/>
                </a:solidFill>
              </a:rPr>
              <a:t>…</a:t>
            </a:r>
            <a:r>
              <a:rPr lang="en-US" dirty="0">
                <a:solidFill>
                  <a:srgbClr val="000099"/>
                </a:solidFill>
              </a:rPr>
              <a:t>just not through Region 26 UIL</a:t>
            </a:r>
            <a:r>
              <a:rPr lang="en-US" b="1" dirty="0">
                <a:solidFill>
                  <a:srgbClr val="000099"/>
                </a:solidFill>
              </a:rPr>
              <a:t>.</a:t>
            </a:r>
          </a:p>
          <a:p>
            <a:pPr marL="0" indent="0">
              <a:buNone/>
            </a:pPr>
            <a:endParaRPr lang="en-US" b="1" dirty="0">
              <a:solidFill>
                <a:srgbClr val="000099"/>
              </a:solidFill>
            </a:endParaRPr>
          </a:p>
          <a:p>
            <a:pPr marL="0" indent="0">
              <a:buNone/>
            </a:pPr>
            <a:endParaRPr lang="en-US" b="1" dirty="0">
              <a:solidFill>
                <a:srgbClr val="000099"/>
              </a:solidFill>
            </a:endParaRPr>
          </a:p>
          <a:p>
            <a:pPr marL="0" indent="0">
              <a:buNone/>
            </a:pPr>
            <a:endParaRPr lang="en-US" dirty="0"/>
          </a:p>
        </p:txBody>
      </p:sp>
    </p:spTree>
    <p:extLst>
      <p:ext uri="{BB962C8B-B14F-4D97-AF65-F5344CB8AC3E}">
        <p14:creationId xmlns:p14="http://schemas.microsoft.com/office/powerpoint/2010/main" val="74166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630"/>
            <a:ext cx="8759439" cy="916592"/>
          </a:xfrm>
        </p:spPr>
        <p:txBody>
          <a:bodyPr>
            <a:normAutofit/>
          </a:bodyPr>
          <a:lstStyle/>
          <a:p>
            <a:pPr lvl="0"/>
            <a:r>
              <a:rPr lang="en-US" sz="3800" b="1" i="1" dirty="0">
                <a:solidFill>
                  <a:srgbClr val="800000"/>
                </a:solidFill>
                <a:latin typeface="+mn-lt"/>
              </a:rPr>
              <a:t>Other Marching Band News…</a:t>
            </a:r>
          </a:p>
        </p:txBody>
      </p:sp>
      <p:sp>
        <p:nvSpPr>
          <p:cNvPr id="3" name="Content Placeholder 2"/>
          <p:cNvSpPr>
            <a:spLocks noGrp="1"/>
          </p:cNvSpPr>
          <p:nvPr>
            <p:ph idx="1"/>
          </p:nvPr>
        </p:nvSpPr>
        <p:spPr>
          <a:xfrm>
            <a:off x="0" y="1077338"/>
            <a:ext cx="9249878" cy="5267915"/>
          </a:xfrm>
        </p:spPr>
        <p:txBody>
          <a:bodyPr>
            <a:normAutofit/>
          </a:bodyPr>
          <a:lstStyle/>
          <a:p>
            <a:r>
              <a:rPr lang="en-US" sz="3000" dirty="0">
                <a:solidFill>
                  <a:srgbClr val="000099"/>
                </a:solidFill>
              </a:rPr>
              <a:t>Class A marching bands have no Area contest.  They should indicated their intent to advance to State when registering for the region contest.  They must click on the link for this on the State website.  (But a first division at Region is required.)</a:t>
            </a:r>
          </a:p>
          <a:p>
            <a:pPr marL="0" indent="0">
              <a:buNone/>
            </a:pPr>
            <a:endParaRPr lang="en-US" sz="900" dirty="0">
              <a:solidFill>
                <a:srgbClr val="000099"/>
              </a:solidFill>
            </a:endParaRPr>
          </a:p>
          <a:p>
            <a:r>
              <a:rPr lang="en-US" sz="3000" dirty="0">
                <a:solidFill>
                  <a:srgbClr val="000099"/>
                </a:solidFill>
              </a:rPr>
              <a:t>Consideration is being given for having an Area Contest every year (although State will continue to alternate.)</a:t>
            </a:r>
          </a:p>
          <a:p>
            <a:pPr marL="0" indent="0">
              <a:buNone/>
            </a:pPr>
            <a:endParaRPr lang="en-US" sz="900" dirty="0">
              <a:solidFill>
                <a:srgbClr val="000099"/>
              </a:solidFill>
            </a:endParaRPr>
          </a:p>
          <a:p>
            <a:r>
              <a:rPr lang="en-US" sz="3000" dirty="0">
                <a:solidFill>
                  <a:srgbClr val="000099"/>
                </a:solidFill>
              </a:rPr>
              <a:t>Consideration is being given for a possible State Contest for Military Bands</a:t>
            </a:r>
            <a:r>
              <a:rPr lang="en-US" dirty="0">
                <a:solidFill>
                  <a:srgbClr val="000099"/>
                </a:solidFill>
              </a:rPr>
              <a:t>.</a:t>
            </a:r>
          </a:p>
          <a:p>
            <a:endParaRPr lang="en-US" b="1" dirty="0">
              <a:solidFill>
                <a:srgbClr val="000099"/>
              </a:solidFill>
            </a:endParaRPr>
          </a:p>
          <a:p>
            <a:pPr marL="0" indent="0">
              <a:buNone/>
            </a:pPr>
            <a:endParaRPr lang="en-US" b="1" dirty="0">
              <a:solidFill>
                <a:srgbClr val="000099"/>
              </a:solidFill>
            </a:endParaRPr>
          </a:p>
          <a:p>
            <a:pPr marL="0" indent="0">
              <a:buNone/>
            </a:pPr>
            <a:endParaRPr lang="en-US" dirty="0"/>
          </a:p>
        </p:txBody>
      </p:sp>
    </p:spTree>
    <p:extLst>
      <p:ext uri="{BB962C8B-B14F-4D97-AF65-F5344CB8AC3E}">
        <p14:creationId xmlns:p14="http://schemas.microsoft.com/office/powerpoint/2010/main" val="294398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9F9FED-9D4C-554E-B102-65B45C2EA626}"/>
              </a:ext>
            </a:extLst>
          </p:cNvPr>
          <p:cNvPicPr>
            <a:picLocks noChangeAspect="1"/>
          </p:cNvPicPr>
          <p:nvPr/>
        </p:nvPicPr>
        <p:blipFill>
          <a:blip r:embed="rId3"/>
          <a:stretch>
            <a:fillRect/>
          </a:stretch>
        </p:blipFill>
        <p:spPr>
          <a:xfrm>
            <a:off x="508000" y="254000"/>
            <a:ext cx="8128000" cy="6350000"/>
          </a:xfrm>
          <a:prstGeom prst="rect">
            <a:avLst/>
          </a:prstGeom>
        </p:spPr>
      </p:pic>
    </p:spTree>
    <p:extLst>
      <p:ext uri="{BB962C8B-B14F-4D97-AF65-F5344CB8AC3E}">
        <p14:creationId xmlns:p14="http://schemas.microsoft.com/office/powerpoint/2010/main" val="29228489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378618" cy="583457"/>
          </a:xfrm>
        </p:spPr>
        <p:txBody>
          <a:bodyPr>
            <a:normAutofit fontScale="90000"/>
          </a:bodyPr>
          <a:lstStyle/>
          <a:p>
            <a:r>
              <a:rPr lang="en-US" b="1" i="1" dirty="0">
                <a:solidFill>
                  <a:srgbClr val="800000"/>
                </a:solidFill>
                <a:latin typeface="+mn-lt"/>
              </a:rPr>
              <a:t>Other Marching Contest Reminders</a:t>
            </a:r>
            <a:r>
              <a:rPr lang="mr-IN" b="1" i="1" dirty="0">
                <a:solidFill>
                  <a:srgbClr val="800000"/>
                </a:solidFill>
                <a:latin typeface="+mn-lt"/>
              </a:rPr>
              <a:t>…</a:t>
            </a:r>
            <a:endParaRPr lang="en-US" b="1" i="1" dirty="0">
              <a:solidFill>
                <a:srgbClr val="800000"/>
              </a:solidFill>
              <a:latin typeface="+mn-lt"/>
            </a:endParaRPr>
          </a:p>
        </p:txBody>
      </p:sp>
      <p:sp>
        <p:nvSpPr>
          <p:cNvPr id="3" name="Content Placeholder 2"/>
          <p:cNvSpPr>
            <a:spLocks noGrp="1"/>
          </p:cNvSpPr>
          <p:nvPr>
            <p:ph idx="1"/>
          </p:nvPr>
        </p:nvSpPr>
        <p:spPr>
          <a:xfrm>
            <a:off x="225880" y="717847"/>
            <a:ext cx="9015813" cy="5982056"/>
          </a:xfrm>
        </p:spPr>
        <p:txBody>
          <a:bodyPr>
            <a:normAutofit fontScale="85000" lnSpcReduction="20000"/>
          </a:bodyPr>
          <a:lstStyle/>
          <a:p>
            <a:pPr lvl="0"/>
            <a:r>
              <a:rPr lang="en-US" b="1" dirty="0">
                <a:solidFill>
                  <a:srgbClr val="000099"/>
                </a:solidFill>
              </a:rPr>
              <a:t>Weather Plan:  </a:t>
            </a:r>
          </a:p>
          <a:p>
            <a:pPr marL="744538" lvl="0" indent="-401638">
              <a:buFont typeface="Wingdings" charset="2"/>
              <a:buChar char="§"/>
            </a:pPr>
            <a:r>
              <a:rPr lang="en-US" dirty="0">
                <a:solidFill>
                  <a:srgbClr val="000099"/>
                </a:solidFill>
              </a:rPr>
              <a:t>Schools, Regions, and Areas are directed to have a weather plan for marching contest, especially in the case of very severe storms.  </a:t>
            </a:r>
          </a:p>
          <a:p>
            <a:pPr marL="744538" lvl="0" indent="-401638">
              <a:buFont typeface="Wingdings" charset="2"/>
              <a:buChar char="§"/>
            </a:pPr>
            <a:r>
              <a:rPr lang="en-US" dirty="0">
                <a:solidFill>
                  <a:srgbClr val="000099"/>
                </a:solidFill>
              </a:rPr>
              <a:t>For the contest in Round Rock, there is only one option for shelter:  your busses.  </a:t>
            </a:r>
          </a:p>
          <a:p>
            <a:pPr marL="744538" lvl="0" indent="-401638">
              <a:buFont typeface="Wingdings" charset="2"/>
              <a:buChar char="§"/>
            </a:pPr>
            <a:r>
              <a:rPr lang="en-US" dirty="0">
                <a:solidFill>
                  <a:srgbClr val="000099"/>
                </a:solidFill>
              </a:rPr>
              <a:t>The ATSSB schools performing in Giddings will receive your shelter plan from Brian Stewart prior to contest.  </a:t>
            </a:r>
          </a:p>
          <a:p>
            <a:pPr marL="744538" lvl="0" indent="-401638">
              <a:buFont typeface="Wingdings" charset="2"/>
              <a:buChar char="§"/>
            </a:pPr>
            <a:r>
              <a:rPr lang="en-US" dirty="0">
                <a:solidFill>
                  <a:srgbClr val="000099"/>
                </a:solidFill>
              </a:rPr>
              <a:t>Lightning meters MUST be available…and utilized…at both locations.  </a:t>
            </a:r>
            <a:r>
              <a:rPr lang="en-US" b="1" dirty="0">
                <a:solidFill>
                  <a:srgbClr val="000099"/>
                </a:solidFill>
              </a:rPr>
              <a:t> </a:t>
            </a:r>
          </a:p>
          <a:p>
            <a:pPr marL="744538" lvl="0" indent="-401638">
              <a:buFont typeface="Wingdings" charset="2"/>
              <a:buChar char="§"/>
            </a:pPr>
            <a:r>
              <a:rPr lang="en-US" dirty="0">
                <a:solidFill>
                  <a:srgbClr val="000099"/>
                </a:solidFill>
              </a:rPr>
              <a:t>Local stadium policy will determine the ground rules for weather delays, etc.</a:t>
            </a:r>
            <a:endParaRPr lang="en-US" sz="900" b="1" dirty="0">
              <a:solidFill>
                <a:srgbClr val="000099"/>
              </a:solidFill>
            </a:endParaRPr>
          </a:p>
          <a:p>
            <a:pPr lvl="0"/>
            <a:r>
              <a:rPr lang="en-US" b="1" dirty="0">
                <a:solidFill>
                  <a:srgbClr val="000099"/>
                </a:solidFill>
              </a:rPr>
              <a:t>Kelly Reeves Athletic Complex </a:t>
            </a:r>
            <a:r>
              <a:rPr lang="en-US" dirty="0">
                <a:solidFill>
                  <a:srgbClr val="000099"/>
                </a:solidFill>
              </a:rPr>
              <a:t>will have a “clear bag” policy.  You will get a reminder of this prior to Marching Contest.</a:t>
            </a:r>
            <a:endParaRPr lang="en-US" b="1" dirty="0">
              <a:solidFill>
                <a:srgbClr val="000099"/>
              </a:solidFill>
            </a:endParaRPr>
          </a:p>
          <a:p>
            <a:pPr lvl="0"/>
            <a:r>
              <a:rPr lang="en-US" b="1" dirty="0">
                <a:solidFill>
                  <a:srgbClr val="000099"/>
                </a:solidFill>
              </a:rPr>
              <a:t>The alternate date for weather postponement in Giddings is </a:t>
            </a:r>
            <a:r>
              <a:rPr lang="en-US" b="1" dirty="0">
                <a:solidFill>
                  <a:srgbClr val="800000"/>
                </a:solidFill>
              </a:rPr>
              <a:t>Tuesday, October 22.  </a:t>
            </a:r>
          </a:p>
          <a:p>
            <a:pPr lvl="0"/>
            <a:r>
              <a:rPr lang="en-US" b="1" dirty="0">
                <a:solidFill>
                  <a:srgbClr val="000099"/>
                </a:solidFill>
              </a:rPr>
              <a:t>The alternate date in Round Rock is </a:t>
            </a:r>
            <a:r>
              <a:rPr lang="en-US" b="1" dirty="0">
                <a:solidFill>
                  <a:srgbClr val="800000"/>
                </a:solidFill>
              </a:rPr>
              <a:t>Wednesday, </a:t>
            </a:r>
            <a:r>
              <a:rPr lang="en-US" b="1">
                <a:solidFill>
                  <a:srgbClr val="800000"/>
                </a:solidFill>
              </a:rPr>
              <a:t>October 23.</a:t>
            </a:r>
            <a:endParaRPr lang="en-US" dirty="0">
              <a:solidFill>
                <a:srgbClr val="800000"/>
              </a:solidFill>
            </a:endParaRPr>
          </a:p>
          <a:p>
            <a:endParaRPr lang="en-US" dirty="0"/>
          </a:p>
        </p:txBody>
      </p:sp>
    </p:spTree>
    <p:extLst>
      <p:ext uri="{BB962C8B-B14F-4D97-AF65-F5344CB8AC3E}">
        <p14:creationId xmlns:p14="http://schemas.microsoft.com/office/powerpoint/2010/main" val="111740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1650" y="3603625"/>
            <a:ext cx="7886700" cy="1349375"/>
          </a:xfrm>
        </p:spPr>
        <p:txBody>
          <a:bodyPr>
            <a:normAutofit fontScale="85000"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7200" b="1" i="1" dirty="0">
                <a:solidFill>
                  <a:srgbClr val="000099"/>
                </a:solidFill>
              </a:rPr>
              <a:t>Have a fantastic year!</a:t>
            </a:r>
          </a:p>
        </p:txBody>
      </p:sp>
      <p:pic>
        <p:nvPicPr>
          <p:cNvPr id="4" name="Picture 2" descr="uil_texas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3100" y="335308"/>
            <a:ext cx="2758281" cy="2382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2377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6CA0E7-98BC-CB4C-BD87-DF8368C98E93}"/>
              </a:ext>
            </a:extLst>
          </p:cNvPr>
          <p:cNvPicPr>
            <a:picLocks noChangeAspect="1"/>
          </p:cNvPicPr>
          <p:nvPr/>
        </p:nvPicPr>
        <p:blipFill>
          <a:blip r:embed="rId3"/>
          <a:stretch>
            <a:fillRect/>
          </a:stretch>
        </p:blipFill>
        <p:spPr>
          <a:xfrm>
            <a:off x="0" y="16435"/>
            <a:ext cx="9144000" cy="6938157"/>
          </a:xfrm>
          <a:prstGeom prst="rect">
            <a:avLst/>
          </a:prstGeom>
        </p:spPr>
      </p:pic>
    </p:spTree>
    <p:extLst>
      <p:ext uri="{BB962C8B-B14F-4D97-AF65-F5344CB8AC3E}">
        <p14:creationId xmlns:p14="http://schemas.microsoft.com/office/powerpoint/2010/main" val="1258893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85797"/>
            <a:ext cx="9144000" cy="662473"/>
          </a:xfrm>
        </p:spPr>
        <p:txBody>
          <a:bodyPr>
            <a:noAutofit/>
          </a:bodyPr>
          <a:lstStyle/>
          <a:p>
            <a:pPr algn="l"/>
            <a:r>
              <a:rPr lang="en-US" sz="3600" b="1" i="1" dirty="0">
                <a:solidFill>
                  <a:srgbClr val="800000"/>
                </a:solidFill>
                <a:latin typeface="+mn-lt"/>
              </a:rPr>
              <a:t>1102(f) and (g):  Update on Rules Pertaining to Region Governance took effect this past year!</a:t>
            </a:r>
          </a:p>
        </p:txBody>
      </p:sp>
      <p:sp>
        <p:nvSpPr>
          <p:cNvPr id="3" name="Subtitle 2"/>
          <p:cNvSpPr>
            <a:spLocks noGrp="1"/>
          </p:cNvSpPr>
          <p:nvPr>
            <p:ph type="subTitle" idx="1"/>
          </p:nvPr>
        </p:nvSpPr>
        <p:spPr>
          <a:xfrm>
            <a:off x="0" y="1048270"/>
            <a:ext cx="9040969" cy="5612178"/>
          </a:xfrm>
        </p:spPr>
        <p:txBody>
          <a:bodyPr>
            <a:noAutofit/>
          </a:bodyPr>
          <a:lstStyle/>
          <a:p>
            <a:pPr marL="342900" indent="-342900" algn="l">
              <a:buFont typeface="Arial" charset="0"/>
              <a:buChar char="•"/>
            </a:pPr>
            <a:r>
              <a:rPr lang="en-US" sz="2800" dirty="0">
                <a:solidFill>
                  <a:srgbClr val="000099"/>
                </a:solidFill>
              </a:rPr>
              <a:t>Required online training for </a:t>
            </a:r>
            <a:r>
              <a:rPr lang="en-US" sz="2800" b="1" dirty="0">
                <a:solidFill>
                  <a:srgbClr val="000099"/>
                </a:solidFill>
              </a:rPr>
              <a:t>Music Executive Committee Members:</a:t>
            </a:r>
          </a:p>
          <a:p>
            <a:pPr marL="1085850" indent="-395288" algn="l">
              <a:buFont typeface="Courier New" charset="0"/>
              <a:buChar char="o"/>
            </a:pPr>
            <a:r>
              <a:rPr lang="en-US" dirty="0">
                <a:solidFill>
                  <a:srgbClr val="000099"/>
                </a:solidFill>
              </a:rPr>
              <a:t>Attorney General’s Open Meetings Act Training</a:t>
            </a:r>
          </a:p>
          <a:p>
            <a:pPr marL="1085850" indent="-395288" algn="l">
              <a:buFont typeface="Courier New" charset="0"/>
              <a:buChar char="o"/>
            </a:pPr>
            <a:r>
              <a:rPr lang="en-US" dirty="0">
                <a:solidFill>
                  <a:srgbClr val="000099"/>
                </a:solidFill>
              </a:rPr>
              <a:t>UIL Music Committee Training (Developed by UIL)</a:t>
            </a:r>
          </a:p>
          <a:p>
            <a:pPr marL="344488" indent="-334963" algn="l">
              <a:buFont typeface="Arial" charset="0"/>
              <a:buChar char="•"/>
            </a:pPr>
            <a:r>
              <a:rPr lang="en-US" sz="2800" dirty="0">
                <a:solidFill>
                  <a:srgbClr val="800000"/>
                </a:solidFill>
              </a:rPr>
              <a:t>Three meetings per year (as opposed to one)</a:t>
            </a:r>
          </a:p>
          <a:p>
            <a:pPr marL="344488" indent="-334963" algn="l">
              <a:buFont typeface="Arial" charset="0"/>
              <a:buChar char="•"/>
            </a:pPr>
            <a:r>
              <a:rPr lang="en-US" sz="2800" dirty="0">
                <a:solidFill>
                  <a:srgbClr val="000099"/>
                </a:solidFill>
              </a:rPr>
              <a:t>Standardized system for online financial reporting to state</a:t>
            </a:r>
          </a:p>
          <a:p>
            <a:pPr marL="344488" indent="-334963" algn="l">
              <a:buFont typeface="Arial" charset="0"/>
              <a:buChar char="•"/>
            </a:pPr>
            <a:r>
              <a:rPr lang="en-US" sz="2800" dirty="0">
                <a:solidFill>
                  <a:srgbClr val="800000"/>
                </a:solidFill>
              </a:rPr>
              <a:t>Annual financial audit – </a:t>
            </a:r>
            <a:r>
              <a:rPr lang="en-US" sz="2800" b="1" dirty="0">
                <a:solidFill>
                  <a:srgbClr val="800000"/>
                </a:solidFill>
              </a:rPr>
              <a:t>Completed June 17</a:t>
            </a:r>
          </a:p>
          <a:p>
            <a:pPr marL="344488" indent="-334963" algn="l">
              <a:buFont typeface="Arial" charset="0"/>
              <a:buChar char="•"/>
            </a:pPr>
            <a:r>
              <a:rPr lang="en-US" sz="2800" dirty="0">
                <a:solidFill>
                  <a:srgbClr val="000099"/>
                </a:solidFill>
              </a:rPr>
              <a:t>Maximum fund balance that can be retained is 25% of the average of the past two years’ operating expenses, or $50,000 - whichever is the least.  </a:t>
            </a:r>
            <a:r>
              <a:rPr lang="en-US" sz="2800" b="1" dirty="0">
                <a:solidFill>
                  <a:srgbClr val="000099"/>
                </a:solidFill>
              </a:rPr>
              <a:t>Region 26 is WAY below that!</a:t>
            </a:r>
          </a:p>
          <a:p>
            <a:pPr marL="344488" indent="-334963" algn="l">
              <a:buFont typeface="Arial" charset="0"/>
              <a:buChar char="•"/>
            </a:pPr>
            <a:r>
              <a:rPr lang="en-US" sz="2800" dirty="0">
                <a:solidFill>
                  <a:srgbClr val="800000"/>
                </a:solidFill>
              </a:rPr>
              <a:t>Any checks for more than $5000 need a second signature from a Music Executive Committee member.</a:t>
            </a:r>
          </a:p>
        </p:txBody>
      </p:sp>
    </p:spTree>
    <p:extLst>
      <p:ext uri="{BB962C8B-B14F-4D97-AF65-F5344CB8AC3E}">
        <p14:creationId xmlns:p14="http://schemas.microsoft.com/office/powerpoint/2010/main" val="141103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42809"/>
            <a:ext cx="9144000" cy="5868436"/>
          </a:xfrm>
        </p:spPr>
        <p:txBody>
          <a:bodyPr/>
          <a:lstStyle/>
          <a:p>
            <a:pPr algn="l"/>
            <a:r>
              <a:rPr lang="en-US" sz="2800" b="1" dirty="0">
                <a:solidFill>
                  <a:srgbClr val="800000"/>
                </a:solidFill>
              </a:rPr>
              <a:t>Region 26 Music Executive Committee:</a:t>
            </a:r>
          </a:p>
          <a:p>
            <a:pPr algn="l"/>
            <a:endParaRPr lang="en-US" sz="1000" b="1" dirty="0">
              <a:solidFill>
                <a:srgbClr val="000099"/>
              </a:solidFill>
            </a:endParaRPr>
          </a:p>
          <a:p>
            <a:pPr marL="342900" indent="-342900" algn="l">
              <a:buFont typeface="Arial" charset="0"/>
              <a:buChar char="•"/>
            </a:pPr>
            <a:r>
              <a:rPr lang="en-US" dirty="0">
                <a:solidFill>
                  <a:srgbClr val="000099"/>
                </a:solidFill>
              </a:rPr>
              <a:t>Daniel Presley, Sr. Chief of Schools and Innovation, Round Rock ISD </a:t>
            </a:r>
            <a:r>
              <a:rPr lang="mr-IN" dirty="0">
                <a:solidFill>
                  <a:srgbClr val="000099"/>
                </a:solidFill>
              </a:rPr>
              <a:t>–</a:t>
            </a:r>
            <a:r>
              <a:rPr lang="en-US" dirty="0">
                <a:solidFill>
                  <a:srgbClr val="000099"/>
                </a:solidFill>
              </a:rPr>
              <a:t> Chair</a:t>
            </a:r>
          </a:p>
          <a:p>
            <a:pPr marL="342900" indent="-342900" algn="l">
              <a:buFont typeface="Arial" charset="0"/>
              <a:buChar char="•"/>
            </a:pPr>
            <a:r>
              <a:rPr lang="en-US" dirty="0">
                <a:solidFill>
                  <a:srgbClr val="000099"/>
                </a:solidFill>
              </a:rPr>
              <a:t>Roger Dees, Superintendent, Giddings ISD </a:t>
            </a:r>
            <a:r>
              <a:rPr lang="mr-IN" dirty="0">
                <a:solidFill>
                  <a:srgbClr val="000099"/>
                </a:solidFill>
              </a:rPr>
              <a:t>–</a:t>
            </a:r>
            <a:r>
              <a:rPr lang="en-US" dirty="0">
                <a:solidFill>
                  <a:srgbClr val="000099"/>
                </a:solidFill>
              </a:rPr>
              <a:t> Vice-Chair</a:t>
            </a:r>
            <a:endParaRPr lang="en-US" dirty="0">
              <a:solidFill>
                <a:srgbClr val="00B050"/>
              </a:solidFill>
            </a:endParaRPr>
          </a:p>
          <a:p>
            <a:pPr marL="342900" indent="-342900" algn="l">
              <a:buFont typeface="Arial" charset="0"/>
              <a:buChar char="•"/>
            </a:pPr>
            <a:r>
              <a:rPr lang="en-US" dirty="0">
                <a:solidFill>
                  <a:srgbClr val="000099"/>
                </a:solidFill>
              </a:rPr>
              <a:t>Jodi Duron, Superintendent, Elgin ISD</a:t>
            </a:r>
          </a:p>
          <a:p>
            <a:pPr marL="342900" indent="-342900" algn="l">
              <a:buFont typeface="Arial" charset="0"/>
              <a:buChar char="•"/>
            </a:pPr>
            <a:r>
              <a:rPr lang="en-US" dirty="0">
                <a:solidFill>
                  <a:srgbClr val="000099"/>
                </a:solidFill>
              </a:rPr>
              <a:t>Celina Estrada Thomas, Superintendent, </a:t>
            </a:r>
            <a:r>
              <a:rPr lang="en-US" dirty="0" err="1">
                <a:solidFill>
                  <a:srgbClr val="000099"/>
                </a:solidFill>
              </a:rPr>
              <a:t>Hutto</a:t>
            </a:r>
            <a:r>
              <a:rPr lang="en-US" dirty="0">
                <a:solidFill>
                  <a:srgbClr val="000099"/>
                </a:solidFill>
              </a:rPr>
              <a:t> ISD</a:t>
            </a:r>
          </a:p>
          <a:p>
            <a:pPr marL="342900" indent="-342900" algn="l">
              <a:buFont typeface="Arial" charset="0"/>
              <a:buChar char="•"/>
            </a:pPr>
            <a:r>
              <a:rPr lang="en-US" dirty="0">
                <a:solidFill>
                  <a:srgbClr val="000099"/>
                </a:solidFill>
              </a:rPr>
              <a:t>Tommy Hooker, Superintendent, Thrall ISD</a:t>
            </a:r>
          </a:p>
          <a:p>
            <a:pPr marL="342900" indent="-342900" algn="l">
              <a:buFont typeface="Arial" charset="0"/>
              <a:buChar char="•"/>
            </a:pPr>
            <a:r>
              <a:rPr lang="en-US" dirty="0">
                <a:solidFill>
                  <a:srgbClr val="000099"/>
                </a:solidFill>
              </a:rPr>
              <a:t>Manuel </a:t>
            </a:r>
            <a:r>
              <a:rPr lang="en-US" dirty="0" err="1">
                <a:solidFill>
                  <a:srgbClr val="000099"/>
                </a:solidFill>
              </a:rPr>
              <a:t>Gamez</a:t>
            </a:r>
            <a:r>
              <a:rPr lang="en-US" dirty="0">
                <a:solidFill>
                  <a:srgbClr val="000099"/>
                </a:solidFill>
              </a:rPr>
              <a:t>, Director of Fine Arts, Pflugerville ISD</a:t>
            </a:r>
          </a:p>
          <a:p>
            <a:pPr marL="342900" indent="-342900" algn="l">
              <a:buFont typeface="Arial" charset="0"/>
              <a:buChar char="•"/>
            </a:pPr>
            <a:r>
              <a:rPr lang="en-US" dirty="0">
                <a:solidFill>
                  <a:srgbClr val="000099"/>
                </a:solidFill>
              </a:rPr>
              <a:t>Carol Watson, Director of Fine Arts, Georgetown ISD</a:t>
            </a:r>
          </a:p>
          <a:p>
            <a:pPr algn="l"/>
            <a:endParaRPr lang="en-US" sz="1600" dirty="0">
              <a:solidFill>
                <a:srgbClr val="000099"/>
              </a:solidFill>
            </a:endParaRPr>
          </a:p>
          <a:p>
            <a:r>
              <a:rPr lang="en-US" b="1" i="1" dirty="0">
                <a:solidFill>
                  <a:srgbClr val="800000"/>
                </a:solidFill>
              </a:rPr>
              <a:t>Each of these administrators serve three-year terms on the committee, and they can serve multiple terms.  When you see these people, THANK THEM for serving!!!</a:t>
            </a:r>
          </a:p>
        </p:txBody>
      </p:sp>
      <p:pic>
        <p:nvPicPr>
          <p:cNvPr id="1026" name="Picture 2" descr="uil_texas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9878" cy="74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9645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il_texas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9878" cy="74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a:xfrm>
            <a:off x="818267" y="6139425"/>
            <a:ext cx="7772400" cy="2387600"/>
          </a:xfrm>
        </p:spPr>
        <p:txBody>
          <a:bodyPr>
            <a:normAutofit fontScale="90000"/>
          </a:bodyPr>
          <a:lstStyle/>
          <a:p>
            <a:pPr lvl="0" algn="l"/>
            <a:br>
              <a:rPr lang="en-US" sz="3600" b="1" dirty="0">
                <a:solidFill>
                  <a:srgbClr val="002060"/>
                </a:solidFill>
                <a:latin typeface="+mn-lt"/>
              </a:rPr>
            </a:br>
            <a:br>
              <a:rPr lang="en-US" sz="3600" b="1" dirty="0">
                <a:solidFill>
                  <a:srgbClr val="002060"/>
                </a:solidFill>
                <a:latin typeface="+mn-lt"/>
              </a:rPr>
            </a:br>
            <a:br>
              <a:rPr lang="en-US" dirty="0">
                <a:latin typeface="+mn-lt"/>
              </a:rPr>
            </a:br>
            <a:endParaRPr lang="en-US" dirty="0">
              <a:latin typeface="+mn-lt"/>
            </a:endParaRPr>
          </a:p>
        </p:txBody>
      </p:sp>
      <p:sp>
        <p:nvSpPr>
          <p:cNvPr id="5" name="Subtitle 4"/>
          <p:cNvSpPr>
            <a:spLocks noGrp="1"/>
          </p:cNvSpPr>
          <p:nvPr>
            <p:ph type="subTitle" idx="1"/>
          </p:nvPr>
        </p:nvSpPr>
        <p:spPr>
          <a:xfrm>
            <a:off x="207319" y="956171"/>
            <a:ext cx="8702012" cy="1655762"/>
          </a:xfrm>
        </p:spPr>
        <p:txBody>
          <a:bodyPr>
            <a:normAutofit/>
          </a:bodyPr>
          <a:lstStyle/>
          <a:p>
            <a:r>
              <a:rPr lang="en-US" sz="4000" b="1" i="1" dirty="0">
                <a:solidFill>
                  <a:srgbClr val="C00000"/>
                </a:solidFill>
              </a:rPr>
              <a:t>Constitution and Contest Rules (C&amp;CR):</a:t>
            </a:r>
            <a:endParaRPr lang="en-US" sz="4000" i="1" dirty="0">
              <a:solidFill>
                <a:srgbClr val="C00000"/>
              </a:solidFill>
            </a:endParaRPr>
          </a:p>
        </p:txBody>
      </p:sp>
      <p:sp>
        <p:nvSpPr>
          <p:cNvPr id="6" name="Rectangle 5"/>
          <p:cNvSpPr/>
          <p:nvPr/>
        </p:nvSpPr>
        <p:spPr>
          <a:xfrm>
            <a:off x="315590" y="2388729"/>
            <a:ext cx="8593741" cy="2246769"/>
          </a:xfrm>
          <a:prstGeom prst="rect">
            <a:avLst/>
          </a:prstGeom>
        </p:spPr>
        <p:txBody>
          <a:bodyPr wrap="square">
            <a:spAutoFit/>
          </a:bodyPr>
          <a:lstStyle/>
          <a:p>
            <a:endParaRPr lang="en-US" sz="2800" b="1" dirty="0">
              <a:solidFill>
                <a:srgbClr val="000099"/>
              </a:solidFill>
            </a:endParaRPr>
          </a:p>
          <a:p>
            <a:r>
              <a:rPr lang="en-US" sz="2800" b="1" dirty="0">
                <a:solidFill>
                  <a:srgbClr val="000099"/>
                </a:solidFill>
              </a:rPr>
              <a:t>Be sure you access and bookmark the online version of the new 2019-20 C &amp; CR!  </a:t>
            </a:r>
          </a:p>
          <a:p>
            <a:pPr marL="457200" indent="-457200">
              <a:buFont typeface="Arial" panose="020B0604020202020204" pitchFamily="34" charset="0"/>
              <a:buChar char="•"/>
            </a:pPr>
            <a:endParaRPr lang="en-US" sz="2800" b="1" dirty="0">
              <a:solidFill>
                <a:srgbClr val="000099"/>
              </a:solidFill>
            </a:endParaRPr>
          </a:p>
          <a:p>
            <a:pPr marL="457200" indent="-457200">
              <a:buFont typeface="Arial" panose="020B0604020202020204" pitchFamily="34" charset="0"/>
              <a:buChar char="•"/>
            </a:pPr>
            <a:endParaRPr lang="en-US" sz="2800" dirty="0">
              <a:solidFill>
                <a:srgbClr val="000099"/>
              </a:solidFill>
            </a:endParaRPr>
          </a:p>
        </p:txBody>
      </p:sp>
    </p:spTree>
    <p:extLst>
      <p:ext uri="{BB962C8B-B14F-4D97-AF65-F5344CB8AC3E}">
        <p14:creationId xmlns:p14="http://schemas.microsoft.com/office/powerpoint/2010/main" val="10572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7275</TotalTime>
  <Words>3317</Words>
  <Application>Microsoft Macintosh PowerPoint</Application>
  <PresentationFormat>On-screen Show (4:3)</PresentationFormat>
  <Paragraphs>367</Paragraphs>
  <Slides>51</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Calibri</vt:lpstr>
      <vt:lpstr>Calibri Light</vt:lpstr>
      <vt:lpstr>Courier New</vt:lpstr>
      <vt:lpstr>HelveticaNeue</vt:lpstr>
      <vt:lpstr>Wingdings</vt:lpstr>
      <vt:lpstr>Office Theme</vt:lpstr>
      <vt:lpstr>Region 26 UIL Updates 2019-20</vt:lpstr>
      <vt:lpstr>FLASH!!!  UIL services more than 750,000 music students!  More than any other state!  </vt:lpstr>
      <vt:lpstr>Region 26 UIL Financial Statements as of the End of the Fiscal Year May 31, 2019    </vt:lpstr>
      <vt:lpstr>PowerPoint Presentation</vt:lpstr>
      <vt:lpstr>PowerPoint Presentation</vt:lpstr>
      <vt:lpstr>PowerPoint Presentation</vt:lpstr>
      <vt:lpstr>1102(f) and (g):  Update on Rules Pertaining to Region Governance took effect this past year!</vt:lpstr>
      <vt:lpstr>PowerPoint Presentation</vt:lpstr>
      <vt:lpstr>   </vt:lpstr>
      <vt:lpstr>Curricular Status of Concert &amp; Sight-reading</vt:lpstr>
      <vt:lpstr>  Commissioner's Rules, §76.1001, Extracurricular Activities (See Q &amp; A on the UIL website!) </vt:lpstr>
      <vt:lpstr>Section 1113(g)(2) and (4) TSSEC Entry Procedures  (2) Deadline.  Entries for TSSEC shall be submitted by the deadline set forth on the UIL Calendar…NOT the C&amp;CR  (4) Late Entries.  Entries submitted after the deadline set forth on the UIL calendar will be placed on a waiting list in the order they are received, and will be scheduled only if performance times are available.  A late entry fee will apply.</vt:lpstr>
      <vt:lpstr>Section 1102(c) Region Organization  Organizations shall participate in regions to which they are assigned.  Exceptions may be allowed if there are conflicts with other UIL events, or if, at the option of the Executive Committees, regions may combine to host a joint event.</vt:lpstr>
      <vt:lpstr>Section 1105(f) Marching Band Pre-Participation Physicals </vt:lpstr>
      <vt:lpstr>Section 1105(g) Marching Band MEDICAL HISTORY FORM  Each year prior to any practice or participation, a UIL Medical History Form signed by both student and a parent or guardian is required.    A Medical History Form shall accompany each physical examination and shall be signed by both student and a parent or guardian  Download the medical forms and read the Q and A on the UIL website!!!</vt:lpstr>
      <vt:lpstr>Section 1106(h)(4)  Area Marching Band Preliminary and Final Rounds: Should 30 or more bands qualify for an AREA contest, the top 12 bands advance to finals.  Additional Notes:  Should 40 or more bands qualify for a STATE contest, the top 14 bands advance to finals.  In addition, any band below 14th place that receives a ranking of 3 or higher from at least two of the music judges and one of the marching judges will also advance to finals.   </vt:lpstr>
      <vt:lpstr>FYI for Steering Committee Members and all directors:  NEW!  Starting this school year, in addition to the paper test dates, TEA will have online testing windows available to school districts.  We MAY schedule events during the online testing window, pending approval from the Region Music Executive Committee.   (More info about this to be provided later in the year.)</vt:lpstr>
      <vt:lpstr>Eight-Hour Rule Update:</vt:lpstr>
      <vt:lpstr>Dorian Business Systems  (TexasMusicForms.com and Charms)</vt:lpstr>
      <vt:lpstr>Vanco/Dorian Business Systems  (TexasMusicForms.com and Charms)</vt:lpstr>
      <vt:lpstr>Speaking of Charms…</vt:lpstr>
      <vt:lpstr>TMAA Adjudication Rubrics</vt:lpstr>
      <vt:lpstr>Public Domain Music, Electronic Music Downloads, and Permanently Out of Print Music</vt:lpstr>
      <vt:lpstr>As of last year, the Sight-reading Room is open to spectators.  (No restrictions on other directors coming into the room.)  Directors of the performing ensemble may NOT request that the public be prevented from watching and listening.  Restrictions on audio or video recordings are still in place.</vt:lpstr>
      <vt:lpstr>Prescribed Music List (PML) Updates</vt:lpstr>
      <vt:lpstr>Prescribed Music List (PML) Updates</vt:lpstr>
      <vt:lpstr>PowerPoint Presentation</vt:lpstr>
      <vt:lpstr>PowerPoint Presentation</vt:lpstr>
      <vt:lpstr>Prescribed Music List (PML) Updates</vt:lpstr>
      <vt:lpstr>Ad Hoc Committees for Revision of Procedures for Sight-Reading and Marching Contests</vt:lpstr>
      <vt:lpstr>Middle School Classifications</vt:lpstr>
      <vt:lpstr>Entry Fees:</vt:lpstr>
      <vt:lpstr>Late Fee Payment Policy</vt:lpstr>
      <vt:lpstr>Late Fee Payment Policy</vt:lpstr>
      <vt:lpstr>Items Needed for Entry to be Complete:</vt:lpstr>
      <vt:lpstr>For ALL Organizational Events:</vt:lpstr>
      <vt:lpstr>Educate Your Business Office!  </vt:lpstr>
      <vt:lpstr> UIL Entry Procedures!</vt:lpstr>
      <vt:lpstr>Professional Acknowledgement Form</vt:lpstr>
      <vt:lpstr>PowerPoint Presentation</vt:lpstr>
      <vt:lpstr>PowerPoint Presentation</vt:lpstr>
      <vt:lpstr>Online Safety and Compliance Training</vt:lpstr>
      <vt:lpstr>Items Needed for Marching Contest Entry</vt:lpstr>
      <vt:lpstr>PowerPoint Presentation</vt:lpstr>
      <vt:lpstr>         Review of Timing Procedures:</vt:lpstr>
      <vt:lpstr>         Electronics and Amplification in Marching Band Contests</vt:lpstr>
      <vt:lpstr>         Wireless Frequencies for Marching Band Contests</vt:lpstr>
      <vt:lpstr>Marching Band Videos</vt:lpstr>
      <vt:lpstr>Other Marching Band News…</vt:lpstr>
      <vt:lpstr>Other Marching Contest Reminders…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 26 UIL Updates</dc:title>
  <dc:creator>Jim Van Zandt</dc:creator>
  <cp:lastModifiedBy>Jim Van Zandt</cp:lastModifiedBy>
  <cp:revision>168</cp:revision>
  <dcterms:created xsi:type="dcterms:W3CDTF">2016-08-03T19:18:25Z</dcterms:created>
  <dcterms:modified xsi:type="dcterms:W3CDTF">2019-08-10T23:50:38Z</dcterms:modified>
</cp:coreProperties>
</file>